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3" r:id="rId2"/>
    <p:sldMasterId id="2147483696" r:id="rId3"/>
  </p:sldMasterIdLst>
  <p:notesMasterIdLst>
    <p:notesMasterId r:id="rId33"/>
  </p:notesMasterIdLst>
  <p:sldIdLst>
    <p:sldId id="1714" r:id="rId4"/>
    <p:sldId id="1715" r:id="rId5"/>
    <p:sldId id="1721" r:id="rId6"/>
    <p:sldId id="1774" r:id="rId7"/>
    <p:sldId id="1775" r:id="rId8"/>
    <p:sldId id="1776" r:id="rId9"/>
    <p:sldId id="1720" r:id="rId10"/>
    <p:sldId id="1759" r:id="rId11"/>
    <p:sldId id="1761" r:id="rId12"/>
    <p:sldId id="1786" r:id="rId13"/>
    <p:sldId id="1763" r:id="rId14"/>
    <p:sldId id="1792" r:id="rId15"/>
    <p:sldId id="1793" r:id="rId16"/>
    <p:sldId id="1794" r:id="rId17"/>
    <p:sldId id="1791" r:id="rId18"/>
    <p:sldId id="1789" r:id="rId19"/>
    <p:sldId id="1777" r:id="rId20"/>
    <p:sldId id="1762" r:id="rId21"/>
    <p:sldId id="1766" r:id="rId22"/>
    <p:sldId id="1795" r:id="rId23"/>
    <p:sldId id="1767" r:id="rId24"/>
    <p:sldId id="1790" r:id="rId25"/>
    <p:sldId id="1765" r:id="rId26"/>
    <p:sldId id="1787" r:id="rId27"/>
    <p:sldId id="1788" r:id="rId28"/>
    <p:sldId id="1768" r:id="rId29"/>
    <p:sldId id="1778" r:id="rId30"/>
    <p:sldId id="1785" r:id="rId31"/>
    <p:sldId id="1745" r:id="rId32"/>
  </p:sldIdLst>
  <p:sldSz cx="12192000" cy="6858000"/>
  <p:notesSz cx="6858000" cy="9144000"/>
  <p:custDataLst>
    <p:tags r:id="rId3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B27473E0-AA64-4CD7-AE00-131C0B151FFD}">
          <p14:sldIdLst/>
        </p14:section>
        <p14:section name="模板" id="{7628C912-5D43-464B-8CF3-4BCCE66A45AE}">
          <p14:sldIdLst>
            <p14:sldId id="1714"/>
            <p14:sldId id="1715"/>
            <p14:sldId id="1721"/>
            <p14:sldId id="1774"/>
            <p14:sldId id="1775"/>
            <p14:sldId id="1776"/>
            <p14:sldId id="1720"/>
            <p14:sldId id="1759"/>
            <p14:sldId id="1761"/>
            <p14:sldId id="1786"/>
            <p14:sldId id="1763"/>
            <p14:sldId id="1792"/>
            <p14:sldId id="1793"/>
            <p14:sldId id="1794"/>
            <p14:sldId id="1791"/>
            <p14:sldId id="1789"/>
            <p14:sldId id="1777"/>
            <p14:sldId id="1762"/>
            <p14:sldId id="1766"/>
            <p14:sldId id="1795"/>
            <p14:sldId id="1767"/>
            <p14:sldId id="1790"/>
            <p14:sldId id="1765"/>
            <p14:sldId id="1787"/>
            <p14:sldId id="1788"/>
            <p14:sldId id="1768"/>
            <p14:sldId id="1778"/>
            <p14:sldId id="1785"/>
            <p14:sldId id="174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旭 段" initials="旭" lastIdx="1" clrIdx="0">
    <p:extLst>
      <p:ext uri="{19B8F6BF-5375-455C-9EA6-DF929625EA0E}">
        <p15:presenceInfo xmlns:p15="http://schemas.microsoft.com/office/powerpoint/2012/main" userId="944b5cc12b11650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B159"/>
    <a:srgbClr val="303689"/>
    <a:srgbClr val="DA3C49"/>
    <a:srgbClr val="258A8F"/>
    <a:srgbClr val="67B1AA"/>
    <a:srgbClr val="79BAB4"/>
    <a:srgbClr val="66B5C9"/>
    <a:srgbClr val="235787"/>
    <a:srgbClr val="26A9E0"/>
    <a:srgbClr val="2A9C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60" autoAdjust="0"/>
    <p:restoredTop sz="96182" autoAdjust="0"/>
  </p:normalViewPr>
  <p:slideViewPr>
    <p:cSldViewPr snapToGrid="0">
      <p:cViewPr varScale="1">
        <p:scale>
          <a:sx n="86" d="100"/>
          <a:sy n="86" d="100"/>
        </p:scale>
        <p:origin x="466" y="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tableStyles" Target="tableStyles.xml"/><Relationship Id="rId21" Type="http://schemas.openxmlformats.org/officeDocument/2006/relationships/slide" Target="slides/slide18.xml"/><Relationship Id="rId34" Type="http://schemas.openxmlformats.org/officeDocument/2006/relationships/tags" Target="tags/tag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commentAuthors" Target="commentAuthor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hdphoto1.wdp>
</file>

<file path=ppt/media/hdphoto2.wdp>
</file>

<file path=ppt/media/image1.png>
</file>

<file path=ppt/media/image10.png>
</file>

<file path=ppt/media/image11.jp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2019/12/14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microsoft.com/office/2007/relationships/hdphoto" Target="../media/hdphoto1.wdp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1.jpg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7"/>
          <p:cNvSpPr>
            <a:spLocks/>
          </p:cNvSpPr>
          <p:nvPr userDrawn="1"/>
        </p:nvSpPr>
        <p:spPr bwMode="auto">
          <a:xfrm>
            <a:off x="-1588" y="4826208"/>
            <a:ext cx="12206288" cy="2449512"/>
          </a:xfrm>
          <a:custGeom>
            <a:avLst/>
            <a:gdLst>
              <a:gd name="T0" fmla="*/ 7689 w 7689"/>
              <a:gd name="T1" fmla="*/ 1543 h 1543"/>
              <a:gd name="T2" fmla="*/ 7689 w 7689"/>
              <a:gd name="T3" fmla="*/ 1485 h 1543"/>
              <a:gd name="T4" fmla="*/ 4821 w 7689"/>
              <a:gd name="T5" fmla="*/ 568 h 1543"/>
              <a:gd name="T6" fmla="*/ 3065 w 7689"/>
              <a:gd name="T7" fmla="*/ 0 h 1543"/>
              <a:gd name="T8" fmla="*/ 582 w 7689"/>
              <a:gd name="T9" fmla="*/ 597 h 1543"/>
              <a:gd name="T10" fmla="*/ 0 w 7689"/>
              <a:gd name="T11" fmla="*/ 717 h 1543"/>
              <a:gd name="T12" fmla="*/ 0 w 7689"/>
              <a:gd name="T13" fmla="*/ 1543 h 1543"/>
              <a:gd name="T14" fmla="*/ 7689 w 7689"/>
              <a:gd name="T15" fmla="*/ 1543 h 15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689" h="1543">
                <a:moveTo>
                  <a:pt x="7689" y="1543"/>
                </a:moveTo>
                <a:lnTo>
                  <a:pt x="7689" y="1485"/>
                </a:lnTo>
                <a:lnTo>
                  <a:pt x="4821" y="568"/>
                </a:lnTo>
                <a:lnTo>
                  <a:pt x="3065" y="0"/>
                </a:lnTo>
                <a:lnTo>
                  <a:pt x="582" y="597"/>
                </a:lnTo>
                <a:lnTo>
                  <a:pt x="0" y="717"/>
                </a:lnTo>
                <a:lnTo>
                  <a:pt x="0" y="1543"/>
                </a:lnTo>
                <a:lnTo>
                  <a:pt x="7689" y="154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32374" y="3367838"/>
            <a:ext cx="3775431" cy="2362036"/>
          </a:xfrm>
          <a:prstGeom prst="rect">
            <a:avLst/>
          </a:prstGeom>
        </p:spPr>
      </p:pic>
      <p:cxnSp>
        <p:nvCxnSpPr>
          <p:cNvPr id="4" name="直接连接符 3"/>
          <p:cNvCxnSpPr/>
          <p:nvPr userDrawn="1"/>
        </p:nvCxnSpPr>
        <p:spPr>
          <a:xfrm flipH="1">
            <a:off x="1148967" y="5700865"/>
            <a:ext cx="9894066" cy="0"/>
          </a:xfrm>
          <a:prstGeom prst="line">
            <a:avLst/>
          </a:prstGeom>
          <a:ln>
            <a:solidFill>
              <a:srgbClr val="30368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副标题 2">
            <a:extLst>
              <a:ext uri="{FF2B5EF4-FFF2-40B4-BE49-F238E27FC236}">
                <a16:creationId xmlns:a16="http://schemas.microsoft.com/office/drawing/2014/main" id="{A71F53DF-3531-4BCE-916B-E6C1950903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5218" y="2677730"/>
            <a:ext cx="5217525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1FA29BE5-10AF-486E-B9A2-C464A93A4A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5218" y="1157134"/>
            <a:ext cx="5217525" cy="1520597"/>
          </a:xfrm>
        </p:spPr>
        <p:txBody>
          <a:bodyPr anchor="ctr">
            <a:normAutofit/>
          </a:bodyPr>
          <a:lstStyle>
            <a:lvl1pPr algn="l"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1" name="文本占位符 13">
            <a:extLst>
              <a:ext uri="{FF2B5EF4-FFF2-40B4-BE49-F238E27FC236}">
                <a16:creationId xmlns:a16="http://schemas.microsoft.com/office/drawing/2014/main" id="{C7D758E8-EA61-4C20-8790-5CACBD4E531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25218" y="3956314"/>
            <a:ext cx="5217525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2A020BDF-65FC-4013-983C-F28279C0507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25218" y="4252585"/>
            <a:ext cx="5217525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51C958D0-53F0-4C6F-BFF7-C6A66A48CE3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452" y="135055"/>
            <a:ext cx="2369175" cy="42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识图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7F32EC9-ED26-45EE-9DC4-21C3241FF7A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6F84124-CE71-4190-B92C-B61E496F7B7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9B45288-397E-405A-A715-DCD4FE40DCE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10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4228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4346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9138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2094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8108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3262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5181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2749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207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 userDrawn="1"/>
        </p:nvSpPr>
        <p:spPr>
          <a:xfrm>
            <a:off x="0" y="0"/>
            <a:ext cx="12192000" cy="2539717"/>
          </a:xfrm>
          <a:prstGeom prst="rect">
            <a:avLst/>
          </a:prstGeom>
          <a:solidFill>
            <a:srgbClr val="DA3C4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矩形 1"/>
          <p:cNvSpPr/>
          <p:nvPr userDrawn="1"/>
        </p:nvSpPr>
        <p:spPr>
          <a:xfrm>
            <a:off x="0" y="2492959"/>
            <a:ext cx="12192000" cy="442578"/>
          </a:xfrm>
          <a:prstGeom prst="rect">
            <a:avLst/>
          </a:prstGeom>
          <a:solidFill>
            <a:srgbClr val="303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4" name="图片 3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53866" y="562118"/>
            <a:ext cx="3096737" cy="1937422"/>
          </a:xfrm>
          <a:prstGeom prst="rect">
            <a:avLst/>
          </a:prstGeom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83B0ADDA-CDD8-4731-BE4E-0CA756EDC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698" y="1502254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8" name="文本占位符 2">
            <a:extLst>
              <a:ext uri="{FF2B5EF4-FFF2-40B4-BE49-F238E27FC236}">
                <a16:creationId xmlns:a16="http://schemas.microsoft.com/office/drawing/2014/main" id="{043143D8-98A1-43BB-8F3C-7350AD73C1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6814" y="3007298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E34A112-BE5B-42F9-ABCF-9EB27ACE708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452" y="135055"/>
            <a:ext cx="2369175" cy="42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4075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2129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6175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212488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95625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FD487790-AF7E-407B-B000-6FBB93300F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1732" y="6240463"/>
            <a:ext cx="1388536" cy="206381"/>
          </a:xfrm>
        </p:spPr>
        <p:txBody>
          <a:bodyPr/>
          <a:lstStyle/>
          <a:p>
            <a:fld id="{6489D9C7-5DC6-4263-87FF-7C99F6FB63C3}" type="datetime1">
              <a:rPr lang="zh-CN" altLang="en-US" smtClean="0"/>
              <a:pPr/>
              <a:t>2019/12/14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064B5E4B-A847-47D7-887D-5DA47C321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9924" y="6240463"/>
            <a:ext cx="4140201" cy="206381"/>
          </a:xfrm>
        </p:spPr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1061E31B-B3B0-4FB9-B318-1D472CFE8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599" y="6240463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3" name="标题 5">
            <a:extLst>
              <a:ext uri="{FF2B5EF4-FFF2-40B4-BE49-F238E27FC236}">
                <a16:creationId xmlns:a16="http://schemas.microsoft.com/office/drawing/2014/main" id="{5FB43040-27C3-4BAD-835F-C3543F0F02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924" y="1"/>
            <a:ext cx="10850563" cy="1028699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14" name="内容占位符 7">
            <a:extLst>
              <a:ext uri="{FF2B5EF4-FFF2-40B4-BE49-F238E27FC236}">
                <a16:creationId xmlns:a16="http://schemas.microsoft.com/office/drawing/2014/main" id="{3E22B50D-1310-4E64-ABD7-D14F8B55AA4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21DB3EC-C803-4F77-858D-15C3B786A6F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452" y="135055"/>
            <a:ext cx="2369175" cy="42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967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D582C4B-56E3-4D04-994C-1D50C1EEF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2019/12/14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20FAC4B-207F-4A2A-9D2E-FA23DAA19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软件研究所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096B8FB-7D6D-40F1-9EDD-635878C77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61D2DBA-8DA7-44A6-B6FB-25D79CE2FD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452" y="135055"/>
            <a:ext cx="2369175" cy="42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174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C47D8FF-E3C9-4547-950F-89B9210AC29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452" y="135055"/>
            <a:ext cx="2369175" cy="42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47631" y="1401806"/>
            <a:ext cx="3096737" cy="1937422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94FC1A39-4528-4979-8BB5-303CB28BFC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82962" y="2518652"/>
            <a:ext cx="5426076" cy="1621509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7" name="文本占位符 62">
            <a:extLst>
              <a:ext uri="{FF2B5EF4-FFF2-40B4-BE49-F238E27FC236}">
                <a16:creationId xmlns:a16="http://schemas.microsoft.com/office/drawing/2014/main" id="{2EB91A46-EC70-498E-8CD2-C73A72CC32A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82962" y="4979813"/>
            <a:ext cx="5426076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zh-CN" altLang="en-US" sz="15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sp>
        <p:nvSpPr>
          <p:cNvPr id="8" name="文本占位符 13">
            <a:extLst>
              <a:ext uri="{FF2B5EF4-FFF2-40B4-BE49-F238E27FC236}">
                <a16:creationId xmlns:a16="http://schemas.microsoft.com/office/drawing/2014/main" id="{D725C97A-F81C-4D1B-96A8-23BBF795C5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82963" y="4683542"/>
            <a:ext cx="5426076" cy="296271"/>
          </a:xfrm>
        </p:spPr>
        <p:txBody>
          <a:bodyPr vert="horz" anchor="ctr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FF9F204-4B4F-4EA3-8AA5-89437E46D00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452" y="135055"/>
            <a:ext cx="2369175" cy="42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96360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22233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免费下载更多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微软官方</a:t>
            </a:r>
            <a:r>
              <a:rPr lang="en-US" altLang="zh-CN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PPT</a:t>
            </a: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模板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8" name="图片 7" descr="图片包含 室内, 文字, 纵横字谜, 物体&#10;&#10;自动生成的说明">
            <a:extLst>
              <a:ext uri="{FF2B5EF4-FFF2-40B4-BE49-F238E27FC236}">
                <a16:creationId xmlns:a16="http://schemas.microsoft.com/office/drawing/2014/main" id="{2C93A5A6-170C-429C-ADC7-10414B48ECB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998" y="1935162"/>
            <a:ext cx="2987676" cy="298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657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 l="-31000" r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占位符 1">
            <a:extLst>
              <a:ext uri="{FF2B5EF4-FFF2-40B4-BE49-F238E27FC236}">
                <a16:creationId xmlns:a16="http://schemas.microsoft.com/office/drawing/2014/main" id="{DE3DE2E0-70F6-475B-81A6-7BF516B74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9" name="文本占位符 2">
            <a:extLst>
              <a:ext uri="{FF2B5EF4-FFF2-40B4-BE49-F238E27FC236}">
                <a16:creationId xmlns:a16="http://schemas.microsoft.com/office/drawing/2014/main" id="{8B107FBA-3FD3-4300-BC6E-B416A2AA7B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296FACEE-9096-4C03-8022-2D3C4830D380}"/>
              </a:ext>
            </a:extLst>
          </p:cNvPr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日期占位符 3">
            <a:extLst>
              <a:ext uri="{FF2B5EF4-FFF2-40B4-BE49-F238E27FC236}">
                <a16:creationId xmlns:a16="http://schemas.microsoft.com/office/drawing/2014/main" id="{BCFB0816-5145-4585-84DA-F122DDD0C2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2019/12/14</a:t>
            </a:fld>
            <a:endParaRPr lang="zh-CN" altLang="en-US"/>
          </a:p>
        </p:txBody>
      </p:sp>
      <p:sp>
        <p:nvSpPr>
          <p:cNvPr id="12" name="页脚占位符 4">
            <a:extLst>
              <a:ext uri="{FF2B5EF4-FFF2-40B4-BE49-F238E27FC236}">
                <a16:creationId xmlns:a16="http://schemas.microsoft.com/office/drawing/2014/main" id="{5933E086-AE6A-4A57-8F10-9BEE92817E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13" name="灯片编号占位符 5">
            <a:extLst>
              <a:ext uri="{FF2B5EF4-FFF2-40B4-BE49-F238E27FC236}">
                <a16:creationId xmlns:a16="http://schemas.microsoft.com/office/drawing/2014/main" id="{3B23F6D1-EC0A-4C0F-84A6-B61184EC9B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2" r:id="rId2"/>
    <p:sldLayoutId id="2147483650" r:id="rId3"/>
    <p:sldLayoutId id="2147483654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6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 l="-31000" r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521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 l="-31000" r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2019/12/14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6686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4647846" y="3930815"/>
            <a:ext cx="2774387" cy="1223981"/>
          </a:xfrm>
        </p:spPr>
        <p:txBody>
          <a:bodyPr/>
          <a:lstStyle/>
          <a:p>
            <a:pPr algn="ctr"/>
            <a:r>
              <a:rPr lang="zh-CN" altLang="en-US" dirty="0"/>
              <a:t>中国科学院软件研究所</a:t>
            </a:r>
            <a:endParaRPr lang="en-US" altLang="zh-CN" dirty="0"/>
          </a:p>
          <a:p>
            <a:pPr algn="ctr"/>
            <a:r>
              <a:rPr lang="zh-CN" altLang="en-US" dirty="0"/>
              <a:t>段旭 江华禧 恽星彤</a:t>
            </a:r>
            <a:endParaRPr lang="en-US" altLang="zh-CN" dirty="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3996931" y="1477611"/>
            <a:ext cx="4445666" cy="1322324"/>
          </a:xfrm>
        </p:spPr>
        <p:txBody>
          <a:bodyPr>
            <a:normAutofit fontScale="90000"/>
          </a:bodyPr>
          <a:lstStyle/>
          <a:p>
            <a:r>
              <a:rPr lang="zh-CN" altLang="en-US" sz="7200"/>
              <a:t>魔方训练营</a:t>
            </a:r>
            <a:endParaRPr lang="zh-CN" altLang="en-US" sz="7200" dirty="0"/>
          </a:p>
        </p:txBody>
      </p:sp>
      <p:sp>
        <p:nvSpPr>
          <p:cNvPr id="7" name="标题 3">
            <a:extLst>
              <a:ext uri="{FF2B5EF4-FFF2-40B4-BE49-F238E27FC236}">
                <a16:creationId xmlns:a16="http://schemas.microsoft.com/office/drawing/2014/main" id="{85E43AD7-3FDC-41E6-B4FC-23D636BAF1E8}"/>
              </a:ext>
            </a:extLst>
          </p:cNvPr>
          <p:cNvSpPr txBox="1">
            <a:spLocks/>
          </p:cNvSpPr>
          <p:nvPr/>
        </p:nvSpPr>
        <p:spPr>
          <a:xfrm>
            <a:off x="5043090" y="2593518"/>
            <a:ext cx="2353348" cy="9693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600" dirty="0"/>
              <a:t>结题汇报</a:t>
            </a:r>
          </a:p>
        </p:txBody>
      </p:sp>
    </p:spTree>
    <p:extLst>
      <p:ext uri="{BB962C8B-B14F-4D97-AF65-F5344CB8AC3E}">
        <p14:creationId xmlns:p14="http://schemas.microsoft.com/office/powerpoint/2010/main" val="884076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C6130C-E19F-684E-AD8C-C35D570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模块划分图</a:t>
            </a:r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15973F8-BB81-4E46-AF3C-328D7CB5D6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254" y="-1700837"/>
            <a:ext cx="8996468" cy="8453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707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C6130C-E19F-684E-AD8C-C35D570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3D</a:t>
            </a:r>
            <a:r>
              <a:rPr lang="zh-CN" altLang="en-US" dirty="0"/>
              <a:t>展示模块</a:t>
            </a:r>
            <a:endParaRPr 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AE48E47-17DC-4853-8F89-39593882567F}"/>
              </a:ext>
            </a:extLst>
          </p:cNvPr>
          <p:cNvSpPr txBox="1"/>
          <p:nvPr/>
        </p:nvSpPr>
        <p:spPr>
          <a:xfrm>
            <a:off x="867799" y="1170744"/>
            <a:ext cx="380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功能：产生魔方的</a:t>
            </a:r>
            <a:r>
              <a:rPr lang="en-US" altLang="zh-CN" sz="2000" dirty="0"/>
              <a:t>3D</a:t>
            </a:r>
            <a:r>
              <a:rPr lang="zh-CN" altLang="en-US" sz="2000" dirty="0"/>
              <a:t>展示效果</a:t>
            </a:r>
            <a:endParaRPr lang="en-US" altLang="zh-CN" sz="20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876" y="1682121"/>
            <a:ext cx="8098520" cy="455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1083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C6130C-E19F-684E-AD8C-C35D570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魔方</a:t>
            </a:r>
            <a:r>
              <a:rPr lang="zh-CN" altLang="en-US"/>
              <a:t>验证模块</a:t>
            </a:r>
            <a:endParaRPr 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AE48E47-17DC-4853-8F89-39593882567F}"/>
              </a:ext>
            </a:extLst>
          </p:cNvPr>
          <p:cNvSpPr txBox="1"/>
          <p:nvPr/>
        </p:nvSpPr>
        <p:spPr>
          <a:xfrm>
            <a:off x="669924" y="1221403"/>
            <a:ext cx="5034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功能：验证输入的魔方状态合法性</a:t>
            </a:r>
            <a:endParaRPr lang="en-US" altLang="zh-CN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1E87B7F-C8E8-7F47-8ADF-605F396998A8}"/>
              </a:ext>
            </a:extLst>
          </p:cNvPr>
          <p:cNvSpPr/>
          <p:nvPr/>
        </p:nvSpPr>
        <p:spPr>
          <a:xfrm>
            <a:off x="450922" y="2557784"/>
            <a:ext cx="1855648" cy="113114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400" b="1" dirty="0"/>
              <a:t>前端</a:t>
            </a:r>
            <a:endParaRPr lang="en-US" sz="2400" b="1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0EF77D9-FD4B-E24E-9BD3-EDF30CABF4D4}"/>
              </a:ext>
            </a:extLst>
          </p:cNvPr>
          <p:cNvGrpSpPr/>
          <p:nvPr/>
        </p:nvGrpSpPr>
        <p:grpSpPr>
          <a:xfrm>
            <a:off x="2542081" y="2342731"/>
            <a:ext cx="1855649" cy="598202"/>
            <a:chOff x="2941129" y="2353710"/>
            <a:chExt cx="1580084" cy="452627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825A5ACC-05C4-064D-8B0D-1394F79883B0}"/>
                </a:ext>
              </a:extLst>
            </p:cNvPr>
            <p:cNvSpPr/>
            <p:nvPr/>
          </p:nvSpPr>
          <p:spPr>
            <a:xfrm>
              <a:off x="2941129" y="2650889"/>
              <a:ext cx="1580084" cy="1554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accent2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5F135C5-12B6-0843-8B98-561AC2A8BE89}"/>
                </a:ext>
              </a:extLst>
            </p:cNvPr>
            <p:cNvSpPr txBox="1"/>
            <p:nvPr/>
          </p:nvSpPr>
          <p:spPr>
            <a:xfrm>
              <a:off x="3084786" y="2353710"/>
              <a:ext cx="1382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faceState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48CFB90-8307-7949-9861-AD7FEE224ED3}"/>
              </a:ext>
            </a:extLst>
          </p:cNvPr>
          <p:cNvGrpSpPr/>
          <p:nvPr/>
        </p:nvGrpSpPr>
        <p:grpSpPr>
          <a:xfrm>
            <a:off x="2496331" y="3123358"/>
            <a:ext cx="2308762" cy="621330"/>
            <a:chOff x="2902173" y="2944368"/>
            <a:chExt cx="1965909" cy="470127"/>
          </a:xfrm>
        </p:grpSpPr>
        <p:sp>
          <p:nvSpPr>
            <p:cNvPr id="10" name="Right Arrow 9">
              <a:extLst>
                <a:ext uri="{FF2B5EF4-FFF2-40B4-BE49-F238E27FC236}">
                  <a16:creationId xmlns:a16="http://schemas.microsoft.com/office/drawing/2014/main" id="{ECD59531-DAF5-584A-893B-4CF9B1346A73}"/>
                </a:ext>
              </a:extLst>
            </p:cNvPr>
            <p:cNvSpPr/>
            <p:nvPr/>
          </p:nvSpPr>
          <p:spPr>
            <a:xfrm rot="10800000">
              <a:off x="2902173" y="2944368"/>
              <a:ext cx="1580084" cy="1554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accent2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7509ACF-82AC-8443-9581-430B97693106}"/>
                </a:ext>
              </a:extLst>
            </p:cNvPr>
            <p:cNvSpPr txBox="1"/>
            <p:nvPr/>
          </p:nvSpPr>
          <p:spPr>
            <a:xfrm>
              <a:off x="3287999" y="3045163"/>
              <a:ext cx="15800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result</a:t>
              </a:r>
            </a:p>
          </p:txBody>
        </p:sp>
      </p:grpSp>
      <p:sp>
        <p:nvSpPr>
          <p:cNvPr id="20" name="Oval 19">
            <a:extLst>
              <a:ext uri="{FF2B5EF4-FFF2-40B4-BE49-F238E27FC236}">
                <a16:creationId xmlns:a16="http://schemas.microsoft.com/office/drawing/2014/main" id="{3415F802-DE69-4D4F-BF4A-38084B7F09D9}"/>
              </a:ext>
            </a:extLst>
          </p:cNvPr>
          <p:cNvSpPr/>
          <p:nvPr/>
        </p:nvSpPr>
        <p:spPr>
          <a:xfrm>
            <a:off x="4756545" y="2238958"/>
            <a:ext cx="2972639" cy="142457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初步简单验证：</a:t>
            </a:r>
            <a:endParaRPr lang="en-US" altLang="zh-CN" dirty="0"/>
          </a:p>
          <a:p>
            <a:pPr algn="ctr"/>
            <a:r>
              <a:rPr lang="zh-CN" altLang="en-US" i="1" dirty="0"/>
              <a:t>输入长度；</a:t>
            </a:r>
            <a:br>
              <a:rPr lang="en-US" i="1" dirty="0"/>
            </a:br>
            <a:r>
              <a:rPr lang="zh-CN" altLang="en-US" i="1" dirty="0"/>
              <a:t>表示颜色的字符出现次数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F92EE71-B9F6-004D-9386-014D5D9B383C}"/>
              </a:ext>
            </a:extLst>
          </p:cNvPr>
          <p:cNvSpPr txBox="1"/>
          <p:nvPr/>
        </p:nvSpPr>
        <p:spPr>
          <a:xfrm>
            <a:off x="7274344" y="1764874"/>
            <a:ext cx="25606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魔方验证模块</a:t>
            </a:r>
            <a:endParaRPr lang="en-US" sz="240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7C06AC0-524A-EC41-A585-DB4FF7CDE298}"/>
              </a:ext>
            </a:extLst>
          </p:cNvPr>
          <p:cNvSpPr/>
          <p:nvPr/>
        </p:nvSpPr>
        <p:spPr>
          <a:xfrm>
            <a:off x="9391653" y="2364275"/>
            <a:ext cx="2229336" cy="1272931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二次建模验证</a:t>
            </a:r>
            <a:endParaRPr lang="en-US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98EB23E-EE04-1F46-B458-A9FA3BA6747E}"/>
              </a:ext>
            </a:extLst>
          </p:cNvPr>
          <p:cNvGrpSpPr/>
          <p:nvPr/>
        </p:nvGrpSpPr>
        <p:grpSpPr>
          <a:xfrm>
            <a:off x="8005514" y="2302542"/>
            <a:ext cx="1298028" cy="598202"/>
            <a:chOff x="2941129" y="2353710"/>
            <a:chExt cx="1723741" cy="452627"/>
          </a:xfrm>
        </p:grpSpPr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AB7820EF-0A95-A643-9446-2FD14009E01F}"/>
                </a:ext>
              </a:extLst>
            </p:cNvPr>
            <p:cNvSpPr/>
            <p:nvPr/>
          </p:nvSpPr>
          <p:spPr>
            <a:xfrm>
              <a:off x="2941129" y="2650889"/>
              <a:ext cx="1580084" cy="1554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accent2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86925AE-FAE0-E041-9C82-21B09A4AC6CB}"/>
                </a:ext>
              </a:extLst>
            </p:cNvPr>
            <p:cNvSpPr txBox="1"/>
            <p:nvPr/>
          </p:nvSpPr>
          <p:spPr>
            <a:xfrm>
              <a:off x="3084786" y="2353710"/>
              <a:ext cx="1580084" cy="2794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faceState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3E61A13-6523-1D43-BEA6-F52AB1AFAE82}"/>
              </a:ext>
            </a:extLst>
          </p:cNvPr>
          <p:cNvGrpSpPr/>
          <p:nvPr/>
        </p:nvGrpSpPr>
        <p:grpSpPr>
          <a:xfrm>
            <a:off x="7959763" y="3083169"/>
            <a:ext cx="1480389" cy="621330"/>
            <a:chOff x="2902173" y="2944368"/>
            <a:chExt cx="1965909" cy="470127"/>
          </a:xfrm>
        </p:grpSpPr>
        <p:sp>
          <p:nvSpPr>
            <p:cNvPr id="28" name="Right Arrow 27">
              <a:extLst>
                <a:ext uri="{FF2B5EF4-FFF2-40B4-BE49-F238E27FC236}">
                  <a16:creationId xmlns:a16="http://schemas.microsoft.com/office/drawing/2014/main" id="{73F261A0-7105-FF4E-B5EE-41BD1A6A866D}"/>
                </a:ext>
              </a:extLst>
            </p:cNvPr>
            <p:cNvSpPr/>
            <p:nvPr/>
          </p:nvSpPr>
          <p:spPr>
            <a:xfrm rot="10800000">
              <a:off x="2902173" y="2944368"/>
              <a:ext cx="1580084" cy="1554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accent2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24A2033-E385-4C4F-9FC1-D0EF7AED44B8}"/>
                </a:ext>
              </a:extLst>
            </p:cNvPr>
            <p:cNvSpPr txBox="1"/>
            <p:nvPr/>
          </p:nvSpPr>
          <p:spPr>
            <a:xfrm>
              <a:off x="3287999" y="3045163"/>
              <a:ext cx="15800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result</a:t>
              </a:r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AE5AAD34-8483-1D4F-B165-4A0E636B9A7A}"/>
              </a:ext>
            </a:extLst>
          </p:cNvPr>
          <p:cNvSpPr/>
          <p:nvPr/>
        </p:nvSpPr>
        <p:spPr>
          <a:xfrm>
            <a:off x="4587490" y="1581181"/>
            <a:ext cx="7209273" cy="2619032"/>
          </a:xfrm>
          <a:prstGeom prst="ellipse">
            <a:avLst/>
          </a:prstGeom>
          <a:noFill/>
          <a:ln w="28575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C65C286B-4A5A-524B-A911-B29FD8ECCE9A}"/>
              </a:ext>
            </a:extLst>
          </p:cNvPr>
          <p:cNvSpPr/>
          <p:nvPr/>
        </p:nvSpPr>
        <p:spPr>
          <a:xfrm rot="5400000">
            <a:off x="7832651" y="4828089"/>
            <a:ext cx="1114844" cy="1444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A29B91E-3A0C-2F46-89A1-9753AE9A2FA2}"/>
              </a:ext>
            </a:extLst>
          </p:cNvPr>
          <p:cNvSpPr txBox="1"/>
          <p:nvPr/>
        </p:nvSpPr>
        <p:spPr>
          <a:xfrm>
            <a:off x="7199187" y="4668974"/>
            <a:ext cx="1623692" cy="488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faceState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64B20406-49CD-BD4B-938A-FA13E23EF0DB}"/>
              </a:ext>
            </a:extLst>
          </p:cNvPr>
          <p:cNvSpPr/>
          <p:nvPr/>
        </p:nvSpPr>
        <p:spPr>
          <a:xfrm>
            <a:off x="7274344" y="5568403"/>
            <a:ext cx="2229336" cy="111484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API</a:t>
            </a:r>
            <a:r>
              <a:rPr lang="zh-CN" altLang="en-US" dirty="0"/>
              <a:t>适配模块</a:t>
            </a:r>
            <a:endParaRPr lang="en-US" dirty="0"/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DA26F12E-41E6-2C4C-A142-FA79AD88BDF7}"/>
              </a:ext>
            </a:extLst>
          </p:cNvPr>
          <p:cNvSpPr/>
          <p:nvPr/>
        </p:nvSpPr>
        <p:spPr>
          <a:xfrm rot="12488089">
            <a:off x="2063210" y="4762126"/>
            <a:ext cx="5466073" cy="2114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FEF3A1A-706A-6649-9148-9D704A52E685}"/>
              </a:ext>
            </a:extLst>
          </p:cNvPr>
          <p:cNvSpPr txBox="1"/>
          <p:nvPr/>
        </p:nvSpPr>
        <p:spPr>
          <a:xfrm>
            <a:off x="3065423" y="4646887"/>
            <a:ext cx="1623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faceSolution</a:t>
            </a:r>
          </a:p>
          <a:p>
            <a:endParaRPr lang="en-US" dirty="0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015FB985-8DB9-9E46-8C93-D2506E3B2503}"/>
              </a:ext>
            </a:extLst>
          </p:cNvPr>
          <p:cNvSpPr/>
          <p:nvPr/>
        </p:nvSpPr>
        <p:spPr>
          <a:xfrm>
            <a:off x="4503195" y="1438503"/>
            <a:ext cx="7429941" cy="5330431"/>
          </a:xfrm>
          <a:prstGeom prst="roundRect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D3C3C9D-00A6-9F4D-B76D-0C69074A851F}"/>
              </a:ext>
            </a:extLst>
          </p:cNvPr>
          <p:cNvSpPr txBox="1"/>
          <p:nvPr/>
        </p:nvSpPr>
        <p:spPr>
          <a:xfrm>
            <a:off x="10506321" y="5833437"/>
            <a:ext cx="14268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后端</a:t>
            </a:r>
            <a:endParaRPr lang="en-US" sz="3200" b="1" dirty="0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F054E965-ED0F-494E-8055-153C9880FD11}"/>
              </a:ext>
            </a:extLst>
          </p:cNvPr>
          <p:cNvGrpSpPr/>
          <p:nvPr/>
        </p:nvGrpSpPr>
        <p:grpSpPr>
          <a:xfrm>
            <a:off x="2704274" y="1747137"/>
            <a:ext cx="1397589" cy="467730"/>
            <a:chOff x="2676672" y="1764916"/>
            <a:chExt cx="1397589" cy="467730"/>
          </a:xfrm>
        </p:grpSpPr>
        <p:sp>
          <p:nvSpPr>
            <p:cNvPr id="3" name="对话气泡: 矩形 2">
              <a:extLst>
                <a:ext uri="{FF2B5EF4-FFF2-40B4-BE49-F238E27FC236}">
                  <a16:creationId xmlns:a16="http://schemas.microsoft.com/office/drawing/2014/main" id="{9A04DC7B-E8FC-4290-8FEE-1E87ACC49CB2}"/>
                </a:ext>
              </a:extLst>
            </p:cNvPr>
            <p:cNvSpPr/>
            <p:nvPr/>
          </p:nvSpPr>
          <p:spPr>
            <a:xfrm>
              <a:off x="2676672" y="1764916"/>
              <a:ext cx="1397589" cy="467730"/>
            </a:xfrm>
            <a:prstGeom prst="wedgeRectCallout">
              <a:avLst>
                <a:gd name="adj1" fmla="val -18722"/>
                <a:gd name="adj2" fmla="val 8141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D2868EC7-A917-4685-8A02-DF9CBCFAC8BF}"/>
                </a:ext>
              </a:extLst>
            </p:cNvPr>
            <p:cNvSpPr txBox="1"/>
            <p:nvPr/>
          </p:nvSpPr>
          <p:spPr>
            <a:xfrm>
              <a:off x="2710792" y="1814216"/>
              <a:ext cx="13131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>
                  <a:solidFill>
                    <a:schemeClr val="bg1"/>
                  </a:solidFill>
                </a:rPr>
                <a:t>LFD…RUL</a:t>
              </a:r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542A4BC5-449C-4D8E-BAC5-AB342D19CBA7}"/>
              </a:ext>
            </a:extLst>
          </p:cNvPr>
          <p:cNvGrpSpPr/>
          <p:nvPr/>
        </p:nvGrpSpPr>
        <p:grpSpPr>
          <a:xfrm>
            <a:off x="2571296" y="5245573"/>
            <a:ext cx="1437133" cy="467730"/>
            <a:chOff x="2676672" y="1764916"/>
            <a:chExt cx="1437133" cy="467730"/>
          </a:xfrm>
        </p:grpSpPr>
        <p:sp>
          <p:nvSpPr>
            <p:cNvPr id="42" name="对话气泡: 矩形 41">
              <a:extLst>
                <a:ext uri="{FF2B5EF4-FFF2-40B4-BE49-F238E27FC236}">
                  <a16:creationId xmlns:a16="http://schemas.microsoft.com/office/drawing/2014/main" id="{493DA82A-7A9C-46F2-BD25-DECA543E39A2}"/>
                </a:ext>
              </a:extLst>
            </p:cNvPr>
            <p:cNvSpPr/>
            <p:nvPr/>
          </p:nvSpPr>
          <p:spPr>
            <a:xfrm>
              <a:off x="2676672" y="1764916"/>
              <a:ext cx="1397589" cy="467730"/>
            </a:xfrm>
            <a:prstGeom prst="wedgeRectCallout">
              <a:avLst>
                <a:gd name="adj1" fmla="val 27006"/>
                <a:gd name="adj2" fmla="val -1014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07F5F2A2-B441-4311-9DC1-90892955E4BC}"/>
                </a:ext>
              </a:extLst>
            </p:cNvPr>
            <p:cNvSpPr txBox="1"/>
            <p:nvPr/>
          </p:nvSpPr>
          <p:spPr>
            <a:xfrm>
              <a:off x="2710792" y="1814216"/>
              <a:ext cx="14030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>
                  <a:solidFill>
                    <a:schemeClr val="bg1"/>
                  </a:solidFill>
                </a:rPr>
                <a:t>L’U’U…LFR</a:t>
              </a:r>
              <a:endParaRPr lang="zh-CN" alt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0650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3" grpId="0" animBg="1"/>
      <p:bldP spid="32" grpId="0" animBg="1"/>
      <p:bldP spid="33" grpId="0"/>
      <p:bldP spid="37" grpId="0" animBg="1"/>
      <p:bldP spid="38" grpId="0" animBg="1"/>
      <p:bldP spid="3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C6130C-E19F-684E-AD8C-C35D570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API</a:t>
            </a:r>
            <a:r>
              <a:rPr lang="zh-CN" altLang="en-US" dirty="0"/>
              <a:t>适</a:t>
            </a:r>
            <a:r>
              <a:rPr lang="zh-CN" altLang="en-US"/>
              <a:t>配模块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2D186A2-26AF-6549-A8CC-7CB4B405B6DD}"/>
              </a:ext>
            </a:extLst>
          </p:cNvPr>
          <p:cNvSpPr/>
          <p:nvPr/>
        </p:nvSpPr>
        <p:spPr>
          <a:xfrm>
            <a:off x="444302" y="5189648"/>
            <a:ext cx="1580083" cy="85587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400" b="1" dirty="0"/>
              <a:t>前端</a:t>
            </a:r>
            <a:endParaRPr lang="en-US" sz="2400" b="1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B04B417-7CF0-254F-BBFC-961778B7CC35}"/>
              </a:ext>
            </a:extLst>
          </p:cNvPr>
          <p:cNvGrpSpPr/>
          <p:nvPr/>
        </p:nvGrpSpPr>
        <p:grpSpPr>
          <a:xfrm>
            <a:off x="2468858" y="2353710"/>
            <a:ext cx="1580084" cy="452627"/>
            <a:chOff x="2941129" y="2353710"/>
            <a:chExt cx="1580084" cy="452627"/>
          </a:xfrm>
        </p:grpSpPr>
        <p:sp>
          <p:nvSpPr>
            <p:cNvPr id="4" name="Right Arrow 3">
              <a:extLst>
                <a:ext uri="{FF2B5EF4-FFF2-40B4-BE49-F238E27FC236}">
                  <a16:creationId xmlns:a16="http://schemas.microsoft.com/office/drawing/2014/main" id="{08F99541-AF38-2C44-820B-292A45BFFF5E}"/>
                </a:ext>
              </a:extLst>
            </p:cNvPr>
            <p:cNvSpPr/>
            <p:nvPr/>
          </p:nvSpPr>
          <p:spPr>
            <a:xfrm>
              <a:off x="2941129" y="2650889"/>
              <a:ext cx="1580084" cy="1554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accent2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FA0FCB5-00A8-4E4E-B724-DC2B1C1D3BC2}"/>
                </a:ext>
              </a:extLst>
            </p:cNvPr>
            <p:cNvSpPr txBox="1"/>
            <p:nvPr/>
          </p:nvSpPr>
          <p:spPr>
            <a:xfrm>
              <a:off x="3084786" y="2353710"/>
              <a:ext cx="1382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faceState</a:t>
              </a: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32C41526-E982-A444-88E6-9E3C3790EA6C}"/>
              </a:ext>
            </a:extLst>
          </p:cNvPr>
          <p:cNvSpPr/>
          <p:nvPr/>
        </p:nvSpPr>
        <p:spPr>
          <a:xfrm>
            <a:off x="10038327" y="2476368"/>
            <a:ext cx="1849476" cy="8558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err="1"/>
              <a:t>DeepCubeA</a:t>
            </a:r>
            <a:r>
              <a:rPr lang="zh-CN" altLang="en-US" sz="2400" dirty="0"/>
              <a:t>模块</a:t>
            </a:r>
            <a:endParaRPr lang="en-US" sz="2400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D5315D6-BDFF-D948-9DDA-FA2CB420D441}"/>
              </a:ext>
            </a:extLst>
          </p:cNvPr>
          <p:cNvGrpSpPr/>
          <p:nvPr/>
        </p:nvGrpSpPr>
        <p:grpSpPr>
          <a:xfrm>
            <a:off x="8231365" y="2328320"/>
            <a:ext cx="1609451" cy="482546"/>
            <a:chOff x="7739002" y="2328320"/>
            <a:chExt cx="1609451" cy="482546"/>
          </a:xfrm>
        </p:grpSpPr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FB0265DB-D6A7-1C4A-8D3F-60508AF27763}"/>
                </a:ext>
              </a:extLst>
            </p:cNvPr>
            <p:cNvSpPr/>
            <p:nvPr/>
          </p:nvSpPr>
          <p:spPr>
            <a:xfrm>
              <a:off x="7739002" y="2655418"/>
              <a:ext cx="1580084" cy="1554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accent2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FD94DD7-D869-0B4E-94A8-89B501E5FEBF}"/>
                </a:ext>
              </a:extLst>
            </p:cNvPr>
            <p:cNvSpPr txBox="1"/>
            <p:nvPr/>
          </p:nvSpPr>
          <p:spPr>
            <a:xfrm>
              <a:off x="7965880" y="2328320"/>
              <a:ext cx="1382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idState</a:t>
              </a:r>
              <a:endParaRPr lang="en-US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BFC8F62-475B-1843-9C8A-1E6912398561}"/>
              </a:ext>
            </a:extLst>
          </p:cNvPr>
          <p:cNvGrpSpPr/>
          <p:nvPr/>
        </p:nvGrpSpPr>
        <p:grpSpPr>
          <a:xfrm>
            <a:off x="8179890" y="2944368"/>
            <a:ext cx="1674065" cy="524780"/>
            <a:chOff x="7687527" y="2944368"/>
            <a:chExt cx="1674065" cy="524780"/>
          </a:xfrm>
        </p:grpSpPr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358CB1FE-9DC7-7145-8B55-26AB5CCB2944}"/>
                </a:ext>
              </a:extLst>
            </p:cNvPr>
            <p:cNvSpPr/>
            <p:nvPr/>
          </p:nvSpPr>
          <p:spPr>
            <a:xfrm rot="10800000">
              <a:off x="7687527" y="2944368"/>
              <a:ext cx="1580084" cy="1554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accent2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CA548CE-E27E-814D-BA6A-BC1D1E5BF1EA}"/>
                </a:ext>
              </a:extLst>
            </p:cNvPr>
            <p:cNvSpPr txBox="1"/>
            <p:nvPr/>
          </p:nvSpPr>
          <p:spPr>
            <a:xfrm>
              <a:off x="7781509" y="3099816"/>
              <a:ext cx="15800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tempSolution</a:t>
              </a:r>
              <a:endParaRPr lang="en-US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8927AB3-B120-A64F-8566-E7014F9441B3}"/>
              </a:ext>
            </a:extLst>
          </p:cNvPr>
          <p:cNvGrpSpPr/>
          <p:nvPr/>
        </p:nvGrpSpPr>
        <p:grpSpPr>
          <a:xfrm>
            <a:off x="1789878" y="3934372"/>
            <a:ext cx="3085863" cy="658536"/>
            <a:chOff x="1789878" y="3934372"/>
            <a:chExt cx="3085863" cy="658536"/>
          </a:xfrm>
        </p:grpSpPr>
        <p:sp>
          <p:nvSpPr>
            <p:cNvPr id="14" name="Right Arrow 13">
              <a:extLst>
                <a:ext uri="{FF2B5EF4-FFF2-40B4-BE49-F238E27FC236}">
                  <a16:creationId xmlns:a16="http://schemas.microsoft.com/office/drawing/2014/main" id="{57E89113-3463-AA44-86B8-E6CAADDA96F9}"/>
                </a:ext>
              </a:extLst>
            </p:cNvPr>
            <p:cNvSpPr/>
            <p:nvPr/>
          </p:nvSpPr>
          <p:spPr>
            <a:xfrm rot="8482665">
              <a:off x="1789878" y="4393255"/>
              <a:ext cx="3085863" cy="19965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accent2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3BB7E34-324D-B345-82B6-F006E8E9FF7A}"/>
                </a:ext>
              </a:extLst>
            </p:cNvPr>
            <p:cNvSpPr txBox="1"/>
            <p:nvPr/>
          </p:nvSpPr>
          <p:spPr>
            <a:xfrm>
              <a:off x="2160588" y="3934372"/>
              <a:ext cx="15800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faceSolution</a:t>
              </a:r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98CBA30A-333B-3540-BB0B-539074F88AC1}"/>
              </a:ext>
            </a:extLst>
          </p:cNvPr>
          <p:cNvSpPr/>
          <p:nvPr/>
        </p:nvSpPr>
        <p:spPr>
          <a:xfrm>
            <a:off x="4709135" y="2979948"/>
            <a:ext cx="2995363" cy="54673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字符串处理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65EADE-5FD9-4547-B8C3-A804949BAD5E}"/>
              </a:ext>
            </a:extLst>
          </p:cNvPr>
          <p:cNvSpPr/>
          <p:nvPr/>
        </p:nvSpPr>
        <p:spPr>
          <a:xfrm>
            <a:off x="4276229" y="5097376"/>
            <a:ext cx="1698769" cy="8558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K</a:t>
            </a:r>
            <a:r>
              <a:rPr lang="zh-CN" altLang="en-US" sz="2400" dirty="0"/>
              <a:t>算法模块</a:t>
            </a:r>
            <a:endParaRPr lang="en-US" sz="24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CF38326-F175-ED49-BA01-F82339C53026}"/>
              </a:ext>
            </a:extLst>
          </p:cNvPr>
          <p:cNvSpPr/>
          <p:nvPr/>
        </p:nvSpPr>
        <p:spPr>
          <a:xfrm>
            <a:off x="7020966" y="5261343"/>
            <a:ext cx="1786130" cy="8558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公式法模块</a:t>
            </a:r>
            <a:endParaRPr lang="en-US" sz="2400" dirty="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77AB53C-A614-8340-9271-127003A19012}"/>
              </a:ext>
            </a:extLst>
          </p:cNvPr>
          <p:cNvGrpSpPr/>
          <p:nvPr/>
        </p:nvGrpSpPr>
        <p:grpSpPr>
          <a:xfrm>
            <a:off x="5196280" y="3809891"/>
            <a:ext cx="1658357" cy="1125828"/>
            <a:chOff x="6207157" y="3655570"/>
            <a:chExt cx="1658357" cy="1125828"/>
          </a:xfrm>
        </p:grpSpPr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9AEA7F70-164A-F648-AAB3-B84DBE71D8AD}"/>
                </a:ext>
              </a:extLst>
            </p:cNvPr>
            <p:cNvSpPr/>
            <p:nvPr/>
          </p:nvSpPr>
          <p:spPr>
            <a:xfrm rot="16200000">
              <a:off x="5722517" y="4140210"/>
              <a:ext cx="1125828" cy="1565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accent2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0DFDAF3-FFC5-5442-8425-DE8F947E5EF7}"/>
                </a:ext>
              </a:extLst>
            </p:cNvPr>
            <p:cNvSpPr txBox="1"/>
            <p:nvPr/>
          </p:nvSpPr>
          <p:spPr>
            <a:xfrm>
              <a:off x="6285431" y="3999735"/>
              <a:ext cx="15800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faceSolution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4508216-D247-D34A-9035-D55801C99E03}"/>
              </a:ext>
            </a:extLst>
          </p:cNvPr>
          <p:cNvGrpSpPr/>
          <p:nvPr/>
        </p:nvGrpSpPr>
        <p:grpSpPr>
          <a:xfrm rot="3136856">
            <a:off x="6989844" y="4136019"/>
            <a:ext cx="1610115" cy="431884"/>
            <a:chOff x="7251602" y="4879917"/>
            <a:chExt cx="1610115" cy="431884"/>
          </a:xfrm>
        </p:grpSpPr>
        <p:sp>
          <p:nvSpPr>
            <p:cNvPr id="23" name="Right Arrow 22">
              <a:extLst>
                <a:ext uri="{FF2B5EF4-FFF2-40B4-BE49-F238E27FC236}">
                  <a16:creationId xmlns:a16="http://schemas.microsoft.com/office/drawing/2014/main" id="{A1CED678-0DDF-D944-8981-45A39AF5A5E1}"/>
                </a:ext>
              </a:extLst>
            </p:cNvPr>
            <p:cNvSpPr/>
            <p:nvPr/>
          </p:nvSpPr>
          <p:spPr>
            <a:xfrm rot="10800000">
              <a:off x="7251602" y="5156353"/>
              <a:ext cx="1580084" cy="1554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accent2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A64DC2A-D9B5-174A-B20A-B8558009B369}"/>
                </a:ext>
              </a:extLst>
            </p:cNvPr>
            <p:cNvSpPr txBox="1"/>
            <p:nvPr/>
          </p:nvSpPr>
          <p:spPr>
            <a:xfrm>
              <a:off x="7281634" y="4879917"/>
              <a:ext cx="15800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faceSolution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8D8A520-51E3-3545-BAC1-8CF1B5955677}"/>
              </a:ext>
            </a:extLst>
          </p:cNvPr>
          <p:cNvGrpSpPr/>
          <p:nvPr/>
        </p:nvGrpSpPr>
        <p:grpSpPr>
          <a:xfrm rot="3097166">
            <a:off x="6422648" y="4365465"/>
            <a:ext cx="1684809" cy="417340"/>
            <a:chOff x="7251602" y="5556027"/>
            <a:chExt cx="1684809" cy="417340"/>
          </a:xfrm>
        </p:grpSpPr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BCB8E05B-7658-8948-B346-11F7A2105FEF}"/>
                </a:ext>
              </a:extLst>
            </p:cNvPr>
            <p:cNvSpPr/>
            <p:nvPr/>
          </p:nvSpPr>
          <p:spPr>
            <a:xfrm>
              <a:off x="7251602" y="5556027"/>
              <a:ext cx="1580084" cy="1554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accent2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EA08A24-B3C6-3641-B4D7-6B97B89646C1}"/>
                </a:ext>
              </a:extLst>
            </p:cNvPr>
            <p:cNvSpPr txBox="1"/>
            <p:nvPr/>
          </p:nvSpPr>
          <p:spPr>
            <a:xfrm>
              <a:off x="7553838" y="5604035"/>
              <a:ext cx="1382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moves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3937701-5517-2A46-99BC-B55245646021}"/>
              </a:ext>
            </a:extLst>
          </p:cNvPr>
          <p:cNvGrpSpPr/>
          <p:nvPr/>
        </p:nvGrpSpPr>
        <p:grpSpPr>
          <a:xfrm>
            <a:off x="4095859" y="3827860"/>
            <a:ext cx="1117707" cy="1125828"/>
            <a:chOff x="4759310" y="3655570"/>
            <a:chExt cx="1382573" cy="1125828"/>
          </a:xfrm>
        </p:grpSpPr>
        <p:sp>
          <p:nvSpPr>
            <p:cNvPr id="18" name="Right Arrow 17">
              <a:extLst>
                <a:ext uri="{FF2B5EF4-FFF2-40B4-BE49-F238E27FC236}">
                  <a16:creationId xmlns:a16="http://schemas.microsoft.com/office/drawing/2014/main" id="{3977D29E-406A-A04E-B079-6A1945CDB3DE}"/>
                </a:ext>
              </a:extLst>
            </p:cNvPr>
            <p:cNvSpPr/>
            <p:nvPr/>
          </p:nvSpPr>
          <p:spPr>
            <a:xfrm rot="5400000">
              <a:off x="5326593" y="4121879"/>
              <a:ext cx="1125828" cy="19321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accent2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9A59C55-2A36-704E-AFED-A215E160621B}"/>
                </a:ext>
              </a:extLst>
            </p:cNvPr>
            <p:cNvSpPr txBox="1"/>
            <p:nvPr/>
          </p:nvSpPr>
          <p:spPr>
            <a:xfrm>
              <a:off x="4759310" y="4018396"/>
              <a:ext cx="1382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/>
                <a:t>moves</a:t>
              </a:r>
              <a:endParaRPr lang="en-US" dirty="0"/>
            </a:p>
          </p:txBody>
        </p:sp>
      </p:grpSp>
      <p:sp>
        <p:nvSpPr>
          <p:cNvPr id="35" name="Oval 34">
            <a:extLst>
              <a:ext uri="{FF2B5EF4-FFF2-40B4-BE49-F238E27FC236}">
                <a16:creationId xmlns:a16="http://schemas.microsoft.com/office/drawing/2014/main" id="{B8539C0E-DB0F-944A-92B6-C0CC5D5ECBC1}"/>
              </a:ext>
            </a:extLst>
          </p:cNvPr>
          <p:cNvSpPr/>
          <p:nvPr/>
        </p:nvSpPr>
        <p:spPr>
          <a:xfrm>
            <a:off x="4771738" y="2242671"/>
            <a:ext cx="2932760" cy="694541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建立魔方模型，通过规则进行转换</a:t>
            </a:r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813BD74-94DF-984E-B3EE-8889679C907B}"/>
              </a:ext>
            </a:extLst>
          </p:cNvPr>
          <p:cNvSpPr/>
          <p:nvPr/>
        </p:nvSpPr>
        <p:spPr>
          <a:xfrm>
            <a:off x="4323310" y="2139316"/>
            <a:ext cx="3775485" cy="1562912"/>
          </a:xfrm>
          <a:prstGeom prst="ellipse">
            <a:avLst/>
          </a:prstGeom>
          <a:noFill/>
          <a:ln w="28575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F0841B-A780-2F46-B344-D09E1D519D73}"/>
              </a:ext>
            </a:extLst>
          </p:cNvPr>
          <p:cNvSpPr txBox="1"/>
          <p:nvPr/>
        </p:nvSpPr>
        <p:spPr>
          <a:xfrm>
            <a:off x="5237017" y="1618168"/>
            <a:ext cx="1939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API</a:t>
            </a:r>
            <a:r>
              <a:rPr lang="zh-CN" altLang="en-US" sz="2400" dirty="0"/>
              <a:t>适配模块</a:t>
            </a:r>
            <a:endParaRPr lang="en-US" sz="2400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4F735CF-22D5-EE4B-860F-4746A8C79C35}"/>
              </a:ext>
            </a:extLst>
          </p:cNvPr>
          <p:cNvSpPr/>
          <p:nvPr/>
        </p:nvSpPr>
        <p:spPr>
          <a:xfrm>
            <a:off x="119676" y="2257776"/>
            <a:ext cx="2229336" cy="111484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魔方验证模块</a:t>
            </a:r>
            <a:endParaRPr lang="en-US" sz="2400" dirty="0"/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E70351D4-B78D-4359-B6FA-9AC0A6504A8C}"/>
              </a:ext>
            </a:extLst>
          </p:cNvPr>
          <p:cNvGrpSpPr/>
          <p:nvPr/>
        </p:nvGrpSpPr>
        <p:grpSpPr>
          <a:xfrm>
            <a:off x="2704274" y="1747137"/>
            <a:ext cx="1397589" cy="467730"/>
            <a:chOff x="2676672" y="1764916"/>
            <a:chExt cx="1397589" cy="467730"/>
          </a:xfrm>
        </p:grpSpPr>
        <p:sp>
          <p:nvSpPr>
            <p:cNvPr id="39" name="对话气泡: 矩形 38">
              <a:extLst>
                <a:ext uri="{FF2B5EF4-FFF2-40B4-BE49-F238E27FC236}">
                  <a16:creationId xmlns:a16="http://schemas.microsoft.com/office/drawing/2014/main" id="{FABD7359-8889-4E66-A5BC-A17E7B76DF2C}"/>
                </a:ext>
              </a:extLst>
            </p:cNvPr>
            <p:cNvSpPr/>
            <p:nvPr/>
          </p:nvSpPr>
          <p:spPr>
            <a:xfrm>
              <a:off x="2676672" y="1764916"/>
              <a:ext cx="1397589" cy="467730"/>
            </a:xfrm>
            <a:prstGeom prst="wedgeRectCallout">
              <a:avLst>
                <a:gd name="adj1" fmla="val -18722"/>
                <a:gd name="adj2" fmla="val 8141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2C85B978-A246-4D46-BADE-BC781553FBF0}"/>
                </a:ext>
              </a:extLst>
            </p:cNvPr>
            <p:cNvSpPr txBox="1"/>
            <p:nvPr/>
          </p:nvSpPr>
          <p:spPr>
            <a:xfrm>
              <a:off x="2710792" y="1814216"/>
              <a:ext cx="13131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>
                  <a:solidFill>
                    <a:schemeClr val="bg1"/>
                  </a:solidFill>
                </a:rPr>
                <a:t>LFD…RUL</a:t>
              </a:r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6B3FC5CA-97B4-488F-9C4F-A8B823D8B5F6}"/>
              </a:ext>
            </a:extLst>
          </p:cNvPr>
          <p:cNvGrpSpPr/>
          <p:nvPr/>
        </p:nvGrpSpPr>
        <p:grpSpPr>
          <a:xfrm>
            <a:off x="8315697" y="1664991"/>
            <a:ext cx="1411420" cy="467730"/>
            <a:chOff x="2676672" y="1764916"/>
            <a:chExt cx="1411420" cy="467730"/>
          </a:xfrm>
        </p:grpSpPr>
        <p:sp>
          <p:nvSpPr>
            <p:cNvPr id="42" name="对话气泡: 矩形 41">
              <a:extLst>
                <a:ext uri="{FF2B5EF4-FFF2-40B4-BE49-F238E27FC236}">
                  <a16:creationId xmlns:a16="http://schemas.microsoft.com/office/drawing/2014/main" id="{6B1C37A8-5B46-4411-AD3F-80349A09D323}"/>
                </a:ext>
              </a:extLst>
            </p:cNvPr>
            <p:cNvSpPr/>
            <p:nvPr/>
          </p:nvSpPr>
          <p:spPr>
            <a:xfrm>
              <a:off x="2676672" y="1764916"/>
              <a:ext cx="1397589" cy="467730"/>
            </a:xfrm>
            <a:prstGeom prst="wedgeRectCallout">
              <a:avLst>
                <a:gd name="adj1" fmla="val -18722"/>
                <a:gd name="adj2" fmla="val 8141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F0FB8ED5-E2C0-45A6-A666-097D94CA24FE}"/>
                </a:ext>
              </a:extLst>
            </p:cNvPr>
            <p:cNvSpPr txBox="1"/>
            <p:nvPr/>
          </p:nvSpPr>
          <p:spPr>
            <a:xfrm>
              <a:off x="2710792" y="1814216"/>
              <a:ext cx="13773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>
                  <a:solidFill>
                    <a:schemeClr val="bg1"/>
                  </a:solidFill>
                </a:rPr>
                <a:t>[0,48,…,15]</a:t>
              </a:r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CD15E131-67D3-4F53-9314-D29DAB80B1EC}"/>
              </a:ext>
            </a:extLst>
          </p:cNvPr>
          <p:cNvGrpSpPr/>
          <p:nvPr/>
        </p:nvGrpSpPr>
        <p:grpSpPr>
          <a:xfrm>
            <a:off x="8289930" y="3745584"/>
            <a:ext cx="1719197" cy="467730"/>
            <a:chOff x="2676672" y="1764916"/>
            <a:chExt cx="1719197" cy="467730"/>
          </a:xfrm>
        </p:grpSpPr>
        <p:sp>
          <p:nvSpPr>
            <p:cNvPr id="45" name="对话气泡: 矩形 44">
              <a:extLst>
                <a:ext uri="{FF2B5EF4-FFF2-40B4-BE49-F238E27FC236}">
                  <a16:creationId xmlns:a16="http://schemas.microsoft.com/office/drawing/2014/main" id="{87457B7B-EA31-44FC-B525-655BED6B6BEF}"/>
                </a:ext>
              </a:extLst>
            </p:cNvPr>
            <p:cNvSpPr/>
            <p:nvPr/>
          </p:nvSpPr>
          <p:spPr>
            <a:xfrm>
              <a:off x="2676672" y="1764916"/>
              <a:ext cx="1685077" cy="467730"/>
            </a:xfrm>
            <a:prstGeom prst="wedgeRectCallout">
              <a:avLst>
                <a:gd name="adj1" fmla="val -18722"/>
                <a:gd name="adj2" fmla="val -909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415DDBD3-1FAA-441D-A49C-3A414C7B5009}"/>
                </a:ext>
              </a:extLst>
            </p:cNvPr>
            <p:cNvSpPr txBox="1"/>
            <p:nvPr/>
          </p:nvSpPr>
          <p:spPr>
            <a:xfrm>
              <a:off x="2710792" y="1814216"/>
              <a:ext cx="16850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>
                  <a:solidFill>
                    <a:schemeClr val="bg1"/>
                  </a:solidFill>
                </a:rPr>
                <a:t>[[L,-1],…,[R,1]]</a:t>
              </a:r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95E92480-854D-4A7E-A07B-AEF918A555BB}"/>
              </a:ext>
            </a:extLst>
          </p:cNvPr>
          <p:cNvGrpSpPr/>
          <p:nvPr/>
        </p:nvGrpSpPr>
        <p:grpSpPr>
          <a:xfrm>
            <a:off x="2216993" y="3340912"/>
            <a:ext cx="1437133" cy="467730"/>
            <a:chOff x="2676672" y="1764916"/>
            <a:chExt cx="1437133" cy="467730"/>
          </a:xfrm>
        </p:grpSpPr>
        <p:sp>
          <p:nvSpPr>
            <p:cNvPr id="51" name="对话气泡: 矩形 50">
              <a:extLst>
                <a:ext uri="{FF2B5EF4-FFF2-40B4-BE49-F238E27FC236}">
                  <a16:creationId xmlns:a16="http://schemas.microsoft.com/office/drawing/2014/main" id="{878E2065-96F7-40CA-83CA-0E035EA143D2}"/>
                </a:ext>
              </a:extLst>
            </p:cNvPr>
            <p:cNvSpPr/>
            <p:nvPr/>
          </p:nvSpPr>
          <p:spPr>
            <a:xfrm>
              <a:off x="2676672" y="1764916"/>
              <a:ext cx="1397589" cy="467730"/>
            </a:xfrm>
            <a:prstGeom prst="wedgeRectCallout">
              <a:avLst>
                <a:gd name="adj1" fmla="val -18723"/>
                <a:gd name="adj2" fmla="val 8562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91C3C969-C19C-411B-BDDB-43281C74EEEB}"/>
                </a:ext>
              </a:extLst>
            </p:cNvPr>
            <p:cNvSpPr txBox="1"/>
            <p:nvPr/>
          </p:nvSpPr>
          <p:spPr>
            <a:xfrm>
              <a:off x="2710792" y="1814216"/>
              <a:ext cx="14030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>
                  <a:solidFill>
                    <a:schemeClr val="bg1"/>
                  </a:solidFill>
                </a:rPr>
                <a:t>L’U’U…LFR</a:t>
              </a:r>
              <a:endParaRPr lang="zh-CN" alt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9635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  <p:bldP spid="9" grpId="1" animBg="1"/>
      <p:bldP spid="20" grpId="0" animBg="1"/>
      <p:bldP spid="20" grpId="1" animBg="1"/>
      <p:bldP spid="21" grpId="0" animBg="1"/>
      <p:bldP spid="21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C6130C-E19F-684E-AD8C-C35D570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公式</a:t>
            </a:r>
            <a:r>
              <a:rPr lang="zh-CN" altLang="en-US"/>
              <a:t>法模块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DE00C4-8032-3F4C-AE75-1C28519B3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0488" y="1083623"/>
            <a:ext cx="1905324" cy="57417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2DB617-5639-C349-BAA3-6CA8FB1ABF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2832" y="1083623"/>
            <a:ext cx="2496839" cy="574171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7A517B8-218C-014F-B4B1-5762EB9AD89D}"/>
              </a:ext>
            </a:extLst>
          </p:cNvPr>
          <p:cNvSpPr txBox="1"/>
          <p:nvPr/>
        </p:nvSpPr>
        <p:spPr>
          <a:xfrm>
            <a:off x="1496291" y="3167390"/>
            <a:ext cx="14250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层先法</a:t>
            </a:r>
            <a:endParaRPr lang="en-US" sz="24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D02BF8-A6E2-514D-BA09-3821543A3607}"/>
              </a:ext>
            </a:extLst>
          </p:cNvPr>
          <p:cNvSpPr txBox="1"/>
          <p:nvPr/>
        </p:nvSpPr>
        <p:spPr>
          <a:xfrm>
            <a:off x="9500261" y="3167390"/>
            <a:ext cx="1779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CFOP</a:t>
            </a:r>
            <a:r>
              <a:rPr lang="zh-CN" altLang="en-US" sz="2400" b="1" dirty="0"/>
              <a:t>法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117506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764" y="350662"/>
            <a:ext cx="10742341" cy="622117"/>
          </a:xfrm>
        </p:spPr>
        <p:txBody>
          <a:bodyPr/>
          <a:lstStyle/>
          <a:p>
            <a:r>
              <a:rPr lang="en-US" altLang="zh-CN">
                <a:solidFill>
                  <a:schemeClr val="dk1"/>
                </a:solidFill>
              </a:rPr>
              <a:t>Kociemba</a:t>
            </a:r>
            <a:r>
              <a:rPr lang="zh-CN" altLang="en-US">
                <a:solidFill>
                  <a:schemeClr val="dk1"/>
                </a:solidFill>
              </a:rPr>
              <a:t>模块</a:t>
            </a:r>
            <a:endParaRPr lang="zh-CN" altLang="en-US" dirty="0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 txBox="1">
            <a:spLocks/>
          </p:cNvSpPr>
          <p:nvPr/>
        </p:nvSpPr>
        <p:spPr>
          <a:xfrm>
            <a:off x="669924" y="1280161"/>
            <a:ext cx="10850563" cy="52512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AB861D1-7A73-446B-B78C-43C74C3345AD}"/>
              </a:ext>
            </a:extLst>
          </p:cNvPr>
          <p:cNvSpPr txBox="1"/>
          <p:nvPr/>
        </p:nvSpPr>
        <p:spPr>
          <a:xfrm>
            <a:off x="669924" y="1619956"/>
            <a:ext cx="6726556" cy="4192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sz="2000"/>
              <a:t>Kociemba</a:t>
            </a:r>
            <a:r>
              <a:rPr lang="zh-CN" altLang="en-US" sz="2000"/>
              <a:t>算法，又称为二阶段算法，是一个使用较短时间和较少次数还原魔方的算法。其原理是根据魔方的色块性质</a:t>
            </a:r>
            <a:r>
              <a:rPr lang="zh-CN" altLang="en-US" sz="2000">
                <a:solidFill>
                  <a:srgbClr val="FF0000"/>
                </a:solidFill>
              </a:rPr>
              <a:t>将魔方的状态集划分为两个子集</a:t>
            </a:r>
            <a:r>
              <a:rPr lang="en-US" altLang="zh-CN" sz="2000">
                <a:solidFill>
                  <a:srgbClr val="FF0000"/>
                </a:solidFill>
              </a:rPr>
              <a:t>G1</a:t>
            </a:r>
            <a:r>
              <a:rPr lang="zh-CN" altLang="en-US" sz="2000">
                <a:solidFill>
                  <a:srgbClr val="FF0000"/>
                </a:solidFill>
              </a:rPr>
              <a:t>和</a:t>
            </a:r>
            <a:r>
              <a:rPr lang="en-US" altLang="zh-CN" sz="2000">
                <a:solidFill>
                  <a:srgbClr val="FF0000"/>
                </a:solidFill>
              </a:rPr>
              <a:t>G2</a:t>
            </a:r>
            <a:r>
              <a:rPr lang="zh-CN" altLang="en-US" sz="2000"/>
              <a:t>。</a:t>
            </a:r>
            <a:endParaRPr lang="en-US" altLang="zh-CN" sz="200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000"/>
              <a:t>状态集</a:t>
            </a:r>
            <a:r>
              <a:rPr lang="en-US" altLang="zh-CN" sz="2000"/>
              <a:t>G1</a:t>
            </a:r>
            <a:r>
              <a:rPr lang="zh-CN" altLang="en-US" sz="2000"/>
              <a:t>是为魔方的原始状态经过若干步规定以内的旋转所组成的状态集。该状态集中状态数量较小。</a:t>
            </a:r>
            <a:endParaRPr lang="en-US" altLang="zh-CN" sz="200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000"/>
              <a:t>状态集</a:t>
            </a:r>
            <a:r>
              <a:rPr lang="en-US" altLang="zh-CN" sz="2000"/>
              <a:t>G2</a:t>
            </a:r>
            <a:r>
              <a:rPr lang="zh-CN" altLang="en-US" sz="2000"/>
              <a:t>表示以</a:t>
            </a:r>
            <a:r>
              <a:rPr lang="en-US" altLang="zh-CN" sz="2000"/>
              <a:t>G1</a:t>
            </a:r>
            <a:r>
              <a:rPr lang="zh-CN" altLang="en-US" sz="2000"/>
              <a:t>的所有状态为原始状态，经过若干次任意旋转后的状态集。</a:t>
            </a:r>
            <a:endParaRPr lang="en-US" altLang="zh-CN" sz="200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sz="2000">
                <a:solidFill>
                  <a:schemeClr val="dk1"/>
                </a:solidFill>
              </a:rPr>
              <a:t>Kociemba</a:t>
            </a:r>
            <a:r>
              <a:rPr lang="zh-CN" altLang="en-US" sz="2000">
                <a:solidFill>
                  <a:schemeClr val="dk1"/>
                </a:solidFill>
              </a:rPr>
              <a:t>算法</a:t>
            </a:r>
            <a:r>
              <a:rPr lang="zh-CN" altLang="en-US" sz="2000">
                <a:solidFill>
                  <a:srgbClr val="FF0000"/>
                </a:solidFill>
              </a:rPr>
              <a:t>首先使用</a:t>
            </a:r>
            <a:r>
              <a:rPr lang="en-US" altLang="zh-CN" sz="2000">
                <a:solidFill>
                  <a:srgbClr val="FF0000"/>
                </a:solidFill>
              </a:rPr>
              <a:t>IDA*</a:t>
            </a:r>
            <a:r>
              <a:rPr lang="zh-CN" altLang="en-US" sz="2000">
                <a:solidFill>
                  <a:srgbClr val="FF0000"/>
                </a:solidFill>
              </a:rPr>
              <a:t>搜索转换到状态集</a:t>
            </a:r>
            <a:r>
              <a:rPr lang="en-US" altLang="zh-CN" sz="2000">
                <a:solidFill>
                  <a:srgbClr val="FF0000"/>
                </a:solidFill>
              </a:rPr>
              <a:t>G1</a:t>
            </a:r>
            <a:r>
              <a:rPr lang="zh-CN" altLang="en-US" sz="2000">
                <a:solidFill>
                  <a:srgbClr val="FF0000"/>
                </a:solidFill>
              </a:rPr>
              <a:t>，然后再使用另一个</a:t>
            </a:r>
            <a:r>
              <a:rPr lang="en-US" altLang="zh-CN" sz="2000">
                <a:solidFill>
                  <a:srgbClr val="FF0000"/>
                </a:solidFill>
              </a:rPr>
              <a:t>IDA*</a:t>
            </a:r>
            <a:r>
              <a:rPr lang="zh-CN" altLang="en-US" sz="2000">
                <a:solidFill>
                  <a:srgbClr val="FF0000"/>
                </a:solidFill>
              </a:rPr>
              <a:t>搜索转换为原始状态</a:t>
            </a:r>
            <a:r>
              <a:rPr lang="zh-CN" altLang="en-US"/>
              <a:t>。</a:t>
            </a:r>
            <a:endParaRPr lang="zh-CN" altLang="en-US" sz="200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62935D9-CD06-45B4-BD3C-194F4DAD89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622" y="1059843"/>
            <a:ext cx="2710978" cy="5896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6588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C6130C-E19F-684E-AD8C-C35D570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DeepCubeA</a:t>
            </a:r>
            <a:r>
              <a:rPr lang="zh-CN" altLang="en-US"/>
              <a:t>模块</a:t>
            </a:r>
            <a:endParaRPr 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AE48E47-17DC-4853-8F89-39593882567F}"/>
              </a:ext>
            </a:extLst>
          </p:cNvPr>
          <p:cNvSpPr txBox="1"/>
          <p:nvPr/>
        </p:nvSpPr>
        <p:spPr>
          <a:xfrm>
            <a:off x="764735" y="1193064"/>
            <a:ext cx="6598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功能：强化学习</a:t>
            </a:r>
            <a:r>
              <a:rPr lang="en-US" altLang="zh-CN" sz="2000" dirty="0"/>
              <a:t>+</a:t>
            </a:r>
            <a:r>
              <a:rPr lang="zh-CN" altLang="en-US" sz="2000" dirty="0"/>
              <a:t>加权路径查找法</a:t>
            </a:r>
            <a:r>
              <a:rPr lang="zh-CN" altLang="en-US" sz="2000"/>
              <a:t>解魔方，寻找最短路径</a:t>
            </a:r>
            <a:endParaRPr lang="en-US" altLang="zh-CN" sz="2000" dirty="0"/>
          </a:p>
        </p:txBody>
      </p:sp>
      <p:sp>
        <p:nvSpPr>
          <p:cNvPr id="22" name="Rectangle 19">
            <a:extLst>
              <a:ext uri="{FF2B5EF4-FFF2-40B4-BE49-F238E27FC236}">
                <a16:creationId xmlns:a16="http://schemas.microsoft.com/office/drawing/2014/main" id="{73BBFEEA-DBDF-4A22-945E-B95A26BCF875}"/>
              </a:ext>
            </a:extLst>
          </p:cNvPr>
          <p:cNvSpPr/>
          <p:nvPr/>
        </p:nvSpPr>
        <p:spPr>
          <a:xfrm>
            <a:off x="1388836" y="4371940"/>
            <a:ext cx="1698769" cy="8558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/>
              <a:t>API</a:t>
            </a:r>
            <a:r>
              <a:rPr lang="zh-CN" altLang="en-US" sz="2400"/>
              <a:t>适配模块</a:t>
            </a:r>
            <a:endParaRPr lang="en-US" sz="2400" dirty="0"/>
          </a:p>
        </p:txBody>
      </p:sp>
      <p:sp>
        <p:nvSpPr>
          <p:cNvPr id="36" name="Oval 34">
            <a:extLst>
              <a:ext uri="{FF2B5EF4-FFF2-40B4-BE49-F238E27FC236}">
                <a16:creationId xmlns:a16="http://schemas.microsoft.com/office/drawing/2014/main" id="{E9EF3F31-F930-4369-921B-521DA523FC36}"/>
              </a:ext>
            </a:extLst>
          </p:cNvPr>
          <p:cNvSpPr/>
          <p:nvPr/>
        </p:nvSpPr>
        <p:spPr>
          <a:xfrm>
            <a:off x="5113124" y="3500120"/>
            <a:ext cx="2791592" cy="87182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  <a:r>
              <a:rPr lang="zh-CN" altLang="en-US"/>
              <a:t>*搜索</a:t>
            </a:r>
            <a:endParaRPr lang="en-US" dirty="0"/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4DFA3C58-9A30-4FCC-975F-6FCC567CCC87}"/>
              </a:ext>
            </a:extLst>
          </p:cNvPr>
          <p:cNvGrpSpPr/>
          <p:nvPr/>
        </p:nvGrpSpPr>
        <p:grpSpPr>
          <a:xfrm>
            <a:off x="5219622" y="1932086"/>
            <a:ext cx="2492990" cy="703984"/>
            <a:chOff x="4526166" y="1582878"/>
            <a:chExt cx="2492990" cy="703984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16485E33-676F-4D7D-9DC1-78BA34B7F1F7}"/>
                </a:ext>
              </a:extLst>
            </p:cNvPr>
            <p:cNvSpPr/>
            <p:nvPr/>
          </p:nvSpPr>
          <p:spPr>
            <a:xfrm>
              <a:off x="4652465" y="1582878"/>
              <a:ext cx="2240391" cy="1094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054C001B-E688-47C8-8DC1-F80F8C6F9F1A}"/>
                </a:ext>
              </a:extLst>
            </p:cNvPr>
            <p:cNvSpPr/>
            <p:nvPr/>
          </p:nvSpPr>
          <p:spPr>
            <a:xfrm>
              <a:off x="4652464" y="2191604"/>
              <a:ext cx="2240392" cy="952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28B36B11-D114-43FD-B619-760B453EA6AC}"/>
                </a:ext>
              </a:extLst>
            </p:cNvPr>
            <p:cNvSpPr txBox="1"/>
            <p:nvPr/>
          </p:nvSpPr>
          <p:spPr>
            <a:xfrm>
              <a:off x="4526166" y="1747062"/>
              <a:ext cx="2492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/>
                <a:t>预训练启发式函数模型</a:t>
              </a:r>
            </a:p>
          </p:txBody>
        </p:sp>
      </p:grpSp>
      <p:sp>
        <p:nvSpPr>
          <p:cNvPr id="42" name="Oval 34">
            <a:extLst>
              <a:ext uri="{FF2B5EF4-FFF2-40B4-BE49-F238E27FC236}">
                <a16:creationId xmlns:a16="http://schemas.microsoft.com/office/drawing/2014/main" id="{D6EFE304-2AB0-4F5A-A1D7-AF7521F5DEF8}"/>
              </a:ext>
            </a:extLst>
          </p:cNvPr>
          <p:cNvSpPr/>
          <p:nvPr/>
        </p:nvSpPr>
        <p:spPr>
          <a:xfrm>
            <a:off x="5113124" y="5235990"/>
            <a:ext cx="2791592" cy="87182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正确性验证</a:t>
            </a:r>
            <a:endParaRPr lang="en-US" dirty="0"/>
          </a:p>
        </p:txBody>
      </p:sp>
      <p:sp>
        <p:nvSpPr>
          <p:cNvPr id="43" name="Right Arrow 11">
            <a:extLst>
              <a:ext uri="{FF2B5EF4-FFF2-40B4-BE49-F238E27FC236}">
                <a16:creationId xmlns:a16="http://schemas.microsoft.com/office/drawing/2014/main" id="{BF700348-2AD1-4F4A-97F1-E9556B62B606}"/>
              </a:ext>
            </a:extLst>
          </p:cNvPr>
          <p:cNvSpPr/>
          <p:nvPr/>
        </p:nvSpPr>
        <p:spPr>
          <a:xfrm rot="5400000">
            <a:off x="6268239" y="2798104"/>
            <a:ext cx="481363" cy="3235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accent2"/>
              </a:solidFill>
            </a:endParaRPr>
          </a:p>
        </p:txBody>
      </p:sp>
      <p:cxnSp>
        <p:nvCxnSpPr>
          <p:cNvPr id="46" name="连接符: 肘形 45">
            <a:extLst>
              <a:ext uri="{FF2B5EF4-FFF2-40B4-BE49-F238E27FC236}">
                <a16:creationId xmlns:a16="http://schemas.microsoft.com/office/drawing/2014/main" id="{AA6AB890-05E2-4C75-A7C1-5565B09E54BF}"/>
              </a:ext>
            </a:extLst>
          </p:cNvPr>
          <p:cNvCxnSpPr>
            <a:cxnSpLocks/>
            <a:stCxn id="22" idx="0"/>
            <a:endCxn id="36" idx="2"/>
          </p:cNvCxnSpPr>
          <p:nvPr/>
        </p:nvCxnSpPr>
        <p:spPr>
          <a:xfrm rot="5400000" flipH="1" flipV="1">
            <a:off x="3457717" y="2716534"/>
            <a:ext cx="435910" cy="2874903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连接符: 肘形 48">
            <a:extLst>
              <a:ext uri="{FF2B5EF4-FFF2-40B4-BE49-F238E27FC236}">
                <a16:creationId xmlns:a16="http://schemas.microsoft.com/office/drawing/2014/main" id="{5DA5A2E4-24C4-468F-963E-A968E5A63046}"/>
              </a:ext>
            </a:extLst>
          </p:cNvPr>
          <p:cNvCxnSpPr>
            <a:cxnSpLocks/>
            <a:stCxn id="42" idx="2"/>
            <a:endCxn id="22" idx="2"/>
          </p:cNvCxnSpPr>
          <p:nvPr/>
        </p:nvCxnSpPr>
        <p:spPr>
          <a:xfrm rot="10800000">
            <a:off x="2238222" y="5227818"/>
            <a:ext cx="2874903" cy="444082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4">
            <a:extLst>
              <a:ext uri="{FF2B5EF4-FFF2-40B4-BE49-F238E27FC236}">
                <a16:creationId xmlns:a16="http://schemas.microsoft.com/office/drawing/2014/main" id="{A35D1B46-A6D2-4D7F-B909-165F50042C82}"/>
              </a:ext>
            </a:extLst>
          </p:cNvPr>
          <p:cNvSpPr txBox="1"/>
          <p:nvPr/>
        </p:nvSpPr>
        <p:spPr>
          <a:xfrm>
            <a:off x="3061392" y="3473992"/>
            <a:ext cx="1087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IDState</a:t>
            </a:r>
            <a:endParaRPr lang="en-US" dirty="0"/>
          </a:p>
        </p:txBody>
      </p:sp>
      <p:sp>
        <p:nvSpPr>
          <p:cNvPr id="57" name="TextBox 4">
            <a:extLst>
              <a:ext uri="{FF2B5EF4-FFF2-40B4-BE49-F238E27FC236}">
                <a16:creationId xmlns:a16="http://schemas.microsoft.com/office/drawing/2014/main" id="{214A260C-3A49-4497-B926-C5F327329463}"/>
              </a:ext>
            </a:extLst>
          </p:cNvPr>
          <p:cNvSpPr txBox="1"/>
          <p:nvPr/>
        </p:nvSpPr>
        <p:spPr>
          <a:xfrm>
            <a:off x="2889680" y="5776506"/>
            <a:ext cx="1571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temp</a:t>
            </a:r>
            <a:r>
              <a:rPr lang="en-US"/>
              <a:t>Solution</a:t>
            </a:r>
            <a:endParaRPr lang="en-US" dirty="0"/>
          </a:p>
        </p:txBody>
      </p:sp>
      <p:cxnSp>
        <p:nvCxnSpPr>
          <p:cNvPr id="58" name="连接符: 肘形 57">
            <a:extLst>
              <a:ext uri="{FF2B5EF4-FFF2-40B4-BE49-F238E27FC236}">
                <a16:creationId xmlns:a16="http://schemas.microsoft.com/office/drawing/2014/main" id="{1A26C806-914D-4C4F-A845-882D44E7E111}"/>
              </a:ext>
            </a:extLst>
          </p:cNvPr>
          <p:cNvCxnSpPr>
            <a:cxnSpLocks/>
            <a:stCxn id="36" idx="6"/>
            <a:endCxn id="42" idx="6"/>
          </p:cNvCxnSpPr>
          <p:nvPr/>
        </p:nvCxnSpPr>
        <p:spPr>
          <a:xfrm>
            <a:off x="7904716" y="3936030"/>
            <a:ext cx="12700" cy="1735870"/>
          </a:xfrm>
          <a:prstGeom prst="bentConnector3">
            <a:avLst>
              <a:gd name="adj1" fmla="val 1868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4">
            <a:extLst>
              <a:ext uri="{FF2B5EF4-FFF2-40B4-BE49-F238E27FC236}">
                <a16:creationId xmlns:a16="http://schemas.microsoft.com/office/drawing/2014/main" id="{E5FFD0A8-53AE-42BC-8CA4-99E0411D09A0}"/>
              </a:ext>
            </a:extLst>
          </p:cNvPr>
          <p:cNvSpPr txBox="1"/>
          <p:nvPr/>
        </p:nvSpPr>
        <p:spPr>
          <a:xfrm>
            <a:off x="9258992" y="4615213"/>
            <a:ext cx="1087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解路径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6882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C6130C-E19F-684E-AD8C-C35D570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接口设计</a:t>
            </a:r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F688364-1430-5E41-9313-ADEF8EF057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7033161"/>
              </p:ext>
            </p:extLst>
          </p:nvPr>
        </p:nvGraphicFramePr>
        <p:xfrm>
          <a:off x="1202046" y="1879109"/>
          <a:ext cx="10088806" cy="165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5110">
                  <a:extLst>
                    <a:ext uri="{9D8B030D-6E8A-4147-A177-3AD203B41FA5}">
                      <a16:colId xmlns:a16="http://schemas.microsoft.com/office/drawing/2014/main" val="2863255905"/>
                    </a:ext>
                  </a:extLst>
                </a:gridCol>
                <a:gridCol w="1123122">
                  <a:extLst>
                    <a:ext uri="{9D8B030D-6E8A-4147-A177-3AD203B41FA5}">
                      <a16:colId xmlns:a16="http://schemas.microsoft.com/office/drawing/2014/main" val="2154779192"/>
                    </a:ext>
                  </a:extLst>
                </a:gridCol>
                <a:gridCol w="1560444">
                  <a:extLst>
                    <a:ext uri="{9D8B030D-6E8A-4147-A177-3AD203B41FA5}">
                      <a16:colId xmlns:a16="http://schemas.microsoft.com/office/drawing/2014/main" val="2759869579"/>
                    </a:ext>
                  </a:extLst>
                </a:gridCol>
                <a:gridCol w="1918252">
                  <a:extLst>
                    <a:ext uri="{9D8B030D-6E8A-4147-A177-3AD203B41FA5}">
                      <a16:colId xmlns:a16="http://schemas.microsoft.com/office/drawing/2014/main" val="3263760209"/>
                    </a:ext>
                  </a:extLst>
                </a:gridCol>
                <a:gridCol w="1222513">
                  <a:extLst>
                    <a:ext uri="{9D8B030D-6E8A-4147-A177-3AD203B41FA5}">
                      <a16:colId xmlns:a16="http://schemas.microsoft.com/office/drawing/2014/main" val="1856019705"/>
                    </a:ext>
                  </a:extLst>
                </a:gridCol>
                <a:gridCol w="3369365">
                  <a:extLst>
                    <a:ext uri="{9D8B030D-6E8A-4147-A177-3AD203B41FA5}">
                      <a16:colId xmlns:a16="http://schemas.microsoft.com/office/drawing/2014/main" val="27914747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请求方式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请求参数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数据类型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是否必须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说明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5579463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/solve</a:t>
                      </a:r>
                      <a:endParaRPr lang="en-US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state_str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string</a:t>
                      </a:r>
                      <a:r>
                        <a:rPr lang="zh-CN" altLang="en-US" dirty="0"/>
                        <a:t>，长度为</a:t>
                      </a:r>
                      <a:r>
                        <a:rPr lang="en-US" altLang="zh-CN" dirty="0"/>
                        <a:t>54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是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表示当前魔方各面的状态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298132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method_type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是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解法类型，</a:t>
                      </a:r>
                      <a:r>
                        <a:rPr lang="en-US" altLang="zh-CN" dirty="0"/>
                        <a:t>0</a:t>
                      </a:r>
                      <a:r>
                        <a:rPr lang="zh-CN" altLang="en-US" dirty="0"/>
                        <a:t>为使用层先法，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为使用</a:t>
                      </a:r>
                      <a:r>
                        <a:rPr lang="en-US" altLang="zh-CN" dirty="0"/>
                        <a:t>CFOP</a:t>
                      </a:r>
                      <a:r>
                        <a:rPr lang="zh-CN" altLang="en-US" dirty="0"/>
                        <a:t>算法；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为使用</a:t>
                      </a:r>
                      <a:r>
                        <a:rPr lang="en-US" altLang="zh-CN"/>
                        <a:t>K</a:t>
                      </a:r>
                      <a:r>
                        <a:rPr lang="zh-CN" altLang="en-US"/>
                        <a:t>算法；</a:t>
                      </a:r>
                      <a:r>
                        <a:rPr lang="en-US" altLang="zh-CN"/>
                        <a:t>3</a:t>
                      </a:r>
                      <a:r>
                        <a:rPr lang="zh-CN" altLang="en-US"/>
                        <a:t>为</a:t>
                      </a:r>
                      <a:r>
                        <a:rPr lang="en-US" altLang="zh-CN"/>
                        <a:t>DeepCubeA</a:t>
                      </a:r>
                      <a:r>
                        <a:rPr lang="zh-CN" altLang="en-US"/>
                        <a:t>算法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22794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1291C1E-38D9-C246-A9B6-458D54320072}"/>
              </a:ext>
            </a:extLst>
          </p:cNvPr>
          <p:cNvGraphicFramePr>
            <a:graphicFrameLocks noGrp="1"/>
          </p:cNvGraphicFramePr>
          <p:nvPr/>
        </p:nvGraphicFramePr>
        <p:xfrm>
          <a:off x="1202046" y="4111278"/>
          <a:ext cx="773816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6817">
                  <a:extLst>
                    <a:ext uri="{9D8B030D-6E8A-4147-A177-3AD203B41FA5}">
                      <a16:colId xmlns:a16="http://schemas.microsoft.com/office/drawing/2014/main" val="3293474357"/>
                    </a:ext>
                  </a:extLst>
                </a:gridCol>
                <a:gridCol w="2637183">
                  <a:extLst>
                    <a:ext uri="{9D8B030D-6E8A-4147-A177-3AD203B41FA5}">
                      <a16:colId xmlns:a16="http://schemas.microsoft.com/office/drawing/2014/main" val="4044022366"/>
                    </a:ext>
                  </a:extLst>
                </a:gridCol>
                <a:gridCol w="3674165">
                  <a:extLst>
                    <a:ext uri="{9D8B030D-6E8A-4147-A177-3AD203B41FA5}">
                      <a16:colId xmlns:a16="http://schemas.microsoft.com/office/drawing/2014/main" val="27175357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返回参数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数据类型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说明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8876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状态代码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9709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message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状态代码对应的文字描述信息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2842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list</a:t>
                      </a:r>
                      <a:r>
                        <a:rPr lang="zh-CN" altLang="en-US" dirty="0"/>
                        <a:t>，元素类型为</a:t>
                      </a:r>
                      <a:r>
                        <a:rPr lang="en-US" altLang="zh-CN" dirty="0"/>
                        <a:t>string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解魔方步骤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24924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7FBE87A-BB61-4F4D-821C-6AC7D99F99F9}"/>
              </a:ext>
            </a:extLst>
          </p:cNvPr>
          <p:cNvSpPr txBox="1"/>
          <p:nvPr/>
        </p:nvSpPr>
        <p:spPr>
          <a:xfrm>
            <a:off x="1202046" y="1371600"/>
            <a:ext cx="21772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请求信息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53493A-6C4D-DE4B-813F-234B7FA220FF}"/>
              </a:ext>
            </a:extLst>
          </p:cNvPr>
          <p:cNvSpPr txBox="1"/>
          <p:nvPr/>
        </p:nvSpPr>
        <p:spPr>
          <a:xfrm>
            <a:off x="1202046" y="3597132"/>
            <a:ext cx="21772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返回信息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26469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C6130C-E19F-684E-AD8C-C35D570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UI</a:t>
            </a:r>
            <a:r>
              <a:rPr lang="zh-CN" altLang="en-US" dirty="0"/>
              <a:t>效果图</a:t>
            </a: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F7357B0-85A0-41D0-87DE-2EF9493612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437" y="1283532"/>
            <a:ext cx="9830540" cy="527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2370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>
                <a:solidFill>
                  <a:schemeClr val="bg1"/>
                </a:solidFill>
              </a:rPr>
              <a:t>遇到的问题及解决方案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4DFB691-3E95-4612-A5D9-5AA9655B27DC}"/>
              </a:ext>
            </a:extLst>
          </p:cNvPr>
          <p:cNvSpPr txBox="1"/>
          <p:nvPr/>
        </p:nvSpPr>
        <p:spPr>
          <a:xfrm>
            <a:off x="10429875" y="4692500"/>
            <a:ext cx="1090613" cy="1444775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20000"/>
                    <a:lumOff val="8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dirty="0">
              <a:solidFill>
                <a:schemeClr val="accent1">
                  <a:lumMod val="20000"/>
                  <a:lumOff val="8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9508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ïs1ïdè">
            <a:extLst>
              <a:ext uri="{FF2B5EF4-FFF2-40B4-BE49-F238E27FC236}">
                <a16:creationId xmlns:a16="http://schemas.microsoft.com/office/drawing/2014/main" id="{9DCD56A7-E30C-4029-B344-753920441AA5}"/>
              </a:ext>
            </a:extLst>
          </p:cNvPr>
          <p:cNvSpPr txBox="1"/>
          <p:nvPr/>
        </p:nvSpPr>
        <p:spPr>
          <a:xfrm>
            <a:off x="4304134" y="443552"/>
            <a:ext cx="3119708" cy="724510"/>
          </a:xfrm>
          <a:prstGeom prst="rect">
            <a:avLst/>
          </a:prstGeom>
          <a:noFill/>
        </p:spPr>
        <p:txBody>
          <a:bodyPr wrap="none" lIns="90000" tIns="46800" rIns="90000" bIns="46800">
            <a:normAutofit/>
          </a:bodyPr>
          <a:lstStyle/>
          <a:p>
            <a:pPr algn="ctr"/>
            <a:r>
              <a:rPr lang="zh-CN" altLang="en-US" sz="4000" b="1" dirty="0">
                <a:solidFill>
                  <a:schemeClr val="tx2"/>
                </a:solidFill>
                <a:latin typeface="Elephant" panose="02020904090505020303" pitchFamily="18" charset="0"/>
              </a:rPr>
              <a:t>目录</a:t>
            </a:r>
          </a:p>
        </p:txBody>
      </p:sp>
      <p:sp>
        <p:nvSpPr>
          <p:cNvPr id="4" name="îṣľîḑè">
            <a:extLst>
              <a:ext uri="{FF2B5EF4-FFF2-40B4-BE49-F238E27FC236}">
                <a16:creationId xmlns:a16="http://schemas.microsoft.com/office/drawing/2014/main" id="{6C27BC1A-CCAF-41D5-BD9B-50AAAA1967F9}"/>
              </a:ext>
            </a:extLst>
          </p:cNvPr>
          <p:cNvSpPr/>
          <p:nvPr/>
        </p:nvSpPr>
        <p:spPr bwMode="auto">
          <a:xfrm>
            <a:off x="1325111" y="4064950"/>
            <a:ext cx="1540021" cy="912394"/>
          </a:xfrm>
          <a:prstGeom prst="rect">
            <a:avLst/>
          </a:prstGeom>
          <a:solidFill>
            <a:schemeClr val="accent1">
              <a:lumMod val="100000"/>
            </a:schemeClr>
          </a:solidFill>
          <a:ln w="19050">
            <a:noFill/>
            <a:round/>
            <a:headEnd/>
            <a:tailEnd/>
          </a:ln>
        </p:spPr>
        <p:txBody>
          <a:bodyPr rot="0" spcFirstLastPara="0" vert="horz" wrap="none" lIns="91440" tIns="45720" rIns="91440" bIns="45720" anchor="ctr" anchorCtr="1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rPr>
              <a:t>01</a:t>
            </a:r>
          </a:p>
        </p:txBody>
      </p:sp>
      <p:sp>
        <p:nvSpPr>
          <p:cNvPr id="6" name="iśḻïďê">
            <a:extLst>
              <a:ext uri="{FF2B5EF4-FFF2-40B4-BE49-F238E27FC236}">
                <a16:creationId xmlns:a16="http://schemas.microsoft.com/office/drawing/2014/main" id="{0E19E957-61FE-45C3-A3D7-AEF4357EEE12}"/>
              </a:ext>
            </a:extLst>
          </p:cNvPr>
          <p:cNvSpPr txBox="1"/>
          <p:nvPr/>
        </p:nvSpPr>
        <p:spPr bwMode="auto">
          <a:xfrm>
            <a:off x="1260278" y="5055339"/>
            <a:ext cx="1667339" cy="420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 anchorCtr="0">
            <a:normAutofit lnSpcReduction="100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spcBef>
                <a:spcPct val="0"/>
              </a:spcBef>
            </a:pPr>
            <a:r>
              <a:rPr lang="zh-CN" altLang="en-US" sz="2200" b="1" dirty="0"/>
              <a:t>需求分析</a:t>
            </a:r>
          </a:p>
        </p:txBody>
      </p:sp>
      <p:sp>
        <p:nvSpPr>
          <p:cNvPr id="7" name="îṥļïḋé">
            <a:extLst>
              <a:ext uri="{FF2B5EF4-FFF2-40B4-BE49-F238E27FC236}">
                <a16:creationId xmlns:a16="http://schemas.microsoft.com/office/drawing/2014/main" id="{973784AB-D8F9-4508-9B61-8D457EB90F09}"/>
              </a:ext>
            </a:extLst>
          </p:cNvPr>
          <p:cNvSpPr/>
          <p:nvPr/>
        </p:nvSpPr>
        <p:spPr bwMode="auto">
          <a:xfrm>
            <a:off x="5278563" y="4064950"/>
            <a:ext cx="1540021" cy="912394"/>
          </a:xfrm>
          <a:prstGeom prst="rect">
            <a:avLst/>
          </a:prstGeom>
          <a:solidFill>
            <a:schemeClr val="accent3">
              <a:lumMod val="100000"/>
            </a:schemeClr>
          </a:solidFill>
          <a:ln w="19050">
            <a:noFill/>
            <a:round/>
            <a:headEnd/>
            <a:tailEnd/>
          </a:ln>
        </p:spPr>
        <p:txBody>
          <a:bodyPr rot="0" spcFirstLastPara="0" vert="horz" wrap="none" lIns="91440" tIns="45720" rIns="91440" bIns="45720" anchor="ctr" anchorCtr="1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rPr>
              <a:t>03</a:t>
            </a:r>
          </a:p>
        </p:txBody>
      </p:sp>
      <p:sp>
        <p:nvSpPr>
          <p:cNvPr id="9" name="ïṡḻïḍé">
            <a:extLst>
              <a:ext uri="{FF2B5EF4-FFF2-40B4-BE49-F238E27FC236}">
                <a16:creationId xmlns:a16="http://schemas.microsoft.com/office/drawing/2014/main" id="{6ABF3AC6-5576-4127-977E-09FA8EFB4D65}"/>
              </a:ext>
            </a:extLst>
          </p:cNvPr>
          <p:cNvSpPr txBox="1"/>
          <p:nvPr/>
        </p:nvSpPr>
        <p:spPr bwMode="auto">
          <a:xfrm>
            <a:off x="4560967" y="5055339"/>
            <a:ext cx="2975211" cy="420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 anchorCtr="0">
            <a:normAutofit lnSpcReduction="100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spcBef>
                <a:spcPct val="0"/>
              </a:spcBef>
            </a:pPr>
            <a:r>
              <a:rPr lang="zh-CN" altLang="en-US" sz="2200" b="1" dirty="0"/>
              <a:t>遇到的问题及解决方案</a:t>
            </a:r>
          </a:p>
        </p:txBody>
      </p:sp>
      <p:sp>
        <p:nvSpPr>
          <p:cNvPr id="10" name="ïš1idè">
            <a:extLst>
              <a:ext uri="{FF2B5EF4-FFF2-40B4-BE49-F238E27FC236}">
                <a16:creationId xmlns:a16="http://schemas.microsoft.com/office/drawing/2014/main" id="{214A675C-4256-4783-B76B-8CEBF07AA9A4}"/>
              </a:ext>
            </a:extLst>
          </p:cNvPr>
          <p:cNvSpPr/>
          <p:nvPr/>
        </p:nvSpPr>
        <p:spPr bwMode="auto">
          <a:xfrm>
            <a:off x="9222438" y="4064950"/>
            <a:ext cx="1540021" cy="912394"/>
          </a:xfrm>
          <a:prstGeom prst="rect">
            <a:avLst/>
          </a:prstGeom>
          <a:solidFill>
            <a:srgbClr val="FFC000"/>
          </a:solidFill>
          <a:ln w="19050">
            <a:noFill/>
            <a:round/>
            <a:headEnd/>
            <a:tailEnd/>
          </a:ln>
        </p:spPr>
        <p:txBody>
          <a:bodyPr rot="0" spcFirstLastPara="0" vert="horz" wrap="none" lIns="91440" tIns="45720" rIns="91440" bIns="45720" anchor="ctr" anchorCtr="1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rPr>
              <a:t>05</a:t>
            </a:r>
          </a:p>
        </p:txBody>
      </p:sp>
      <p:sp>
        <p:nvSpPr>
          <p:cNvPr id="12" name="íš1iḋè">
            <a:extLst>
              <a:ext uri="{FF2B5EF4-FFF2-40B4-BE49-F238E27FC236}">
                <a16:creationId xmlns:a16="http://schemas.microsoft.com/office/drawing/2014/main" id="{F0494A7C-5650-40F3-B3DD-42C329273D47}"/>
              </a:ext>
            </a:extLst>
          </p:cNvPr>
          <p:cNvSpPr txBox="1"/>
          <p:nvPr/>
        </p:nvSpPr>
        <p:spPr bwMode="auto">
          <a:xfrm>
            <a:off x="8985182" y="5055339"/>
            <a:ext cx="2014532" cy="420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 anchorCtr="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spcBef>
                <a:spcPct val="0"/>
              </a:spcBef>
            </a:pPr>
            <a:r>
              <a:rPr lang="zh-CN" altLang="en-US" sz="2200" b="1" dirty="0"/>
              <a:t>项目演示</a:t>
            </a:r>
          </a:p>
        </p:txBody>
      </p:sp>
      <p:sp>
        <p:nvSpPr>
          <p:cNvPr id="13" name="îŝľïḑè">
            <a:extLst>
              <a:ext uri="{FF2B5EF4-FFF2-40B4-BE49-F238E27FC236}">
                <a16:creationId xmlns:a16="http://schemas.microsoft.com/office/drawing/2014/main" id="{5A96CE0B-6B11-44AA-B980-6DEEE61C51CE}"/>
              </a:ext>
            </a:extLst>
          </p:cNvPr>
          <p:cNvSpPr/>
          <p:nvPr/>
        </p:nvSpPr>
        <p:spPr bwMode="auto">
          <a:xfrm>
            <a:off x="3206325" y="2131410"/>
            <a:ext cx="1540021" cy="912394"/>
          </a:xfrm>
          <a:prstGeom prst="rect">
            <a:avLst/>
          </a:prstGeom>
          <a:solidFill>
            <a:schemeClr val="accent2">
              <a:lumMod val="100000"/>
            </a:schemeClr>
          </a:solidFill>
          <a:ln w="19050">
            <a:noFill/>
            <a:round/>
            <a:headEnd/>
            <a:tailEnd/>
          </a:ln>
        </p:spPr>
        <p:txBody>
          <a:bodyPr rot="0" spcFirstLastPara="0" vert="horz" wrap="none" lIns="91440" tIns="45720" rIns="91440" bIns="45720" anchor="ctr" anchorCtr="1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rPr>
              <a:t>02</a:t>
            </a:r>
          </a:p>
        </p:txBody>
      </p:sp>
      <p:sp>
        <p:nvSpPr>
          <p:cNvPr id="15" name="isḻiďe">
            <a:extLst>
              <a:ext uri="{FF2B5EF4-FFF2-40B4-BE49-F238E27FC236}">
                <a16:creationId xmlns:a16="http://schemas.microsoft.com/office/drawing/2014/main" id="{9E1D422A-55FB-4DA4-ABE2-4B8FE1A81EB9}"/>
              </a:ext>
            </a:extLst>
          </p:cNvPr>
          <p:cNvSpPr txBox="1"/>
          <p:nvPr/>
        </p:nvSpPr>
        <p:spPr bwMode="auto">
          <a:xfrm>
            <a:off x="3141492" y="3118525"/>
            <a:ext cx="1667339" cy="420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 anchorCtr="0">
            <a:normAutofit lnSpcReduction="100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spcBef>
                <a:spcPct val="0"/>
              </a:spcBef>
            </a:pPr>
            <a:r>
              <a:rPr lang="zh-CN" altLang="en-US" sz="2200" b="1" dirty="0"/>
              <a:t>系统设计</a:t>
            </a:r>
          </a:p>
        </p:txBody>
      </p:sp>
      <p:sp>
        <p:nvSpPr>
          <p:cNvPr id="16" name="ïṥľíḍê">
            <a:extLst>
              <a:ext uri="{FF2B5EF4-FFF2-40B4-BE49-F238E27FC236}">
                <a16:creationId xmlns:a16="http://schemas.microsoft.com/office/drawing/2014/main" id="{FC9F405D-0D68-45E9-BCF1-7DE5F2E618E0}"/>
              </a:ext>
            </a:extLst>
          </p:cNvPr>
          <p:cNvSpPr/>
          <p:nvPr/>
        </p:nvSpPr>
        <p:spPr bwMode="auto">
          <a:xfrm>
            <a:off x="7279346" y="2131410"/>
            <a:ext cx="1540021" cy="912394"/>
          </a:xfrm>
          <a:prstGeom prst="rect">
            <a:avLst/>
          </a:prstGeom>
          <a:solidFill>
            <a:srgbClr val="92D050"/>
          </a:solidFill>
          <a:ln w="19050">
            <a:noFill/>
            <a:round/>
            <a:headEnd/>
            <a:tailEnd/>
          </a:ln>
        </p:spPr>
        <p:txBody>
          <a:bodyPr rot="0" spcFirstLastPara="0" vert="horz" wrap="none" lIns="91440" tIns="45720" rIns="91440" bIns="45720" anchor="ctr" anchorCtr="1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rPr>
              <a:t>04</a:t>
            </a:r>
          </a:p>
        </p:txBody>
      </p:sp>
      <p:sp>
        <p:nvSpPr>
          <p:cNvPr id="18" name="îṥlíḋé">
            <a:extLst>
              <a:ext uri="{FF2B5EF4-FFF2-40B4-BE49-F238E27FC236}">
                <a16:creationId xmlns:a16="http://schemas.microsoft.com/office/drawing/2014/main" id="{1ED03096-1F6B-492A-91D4-3B0CD6A5EE81}"/>
              </a:ext>
            </a:extLst>
          </p:cNvPr>
          <p:cNvSpPr txBox="1"/>
          <p:nvPr/>
        </p:nvSpPr>
        <p:spPr bwMode="auto">
          <a:xfrm>
            <a:off x="7216655" y="3118525"/>
            <a:ext cx="1667339" cy="420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 anchorCtr="0">
            <a:normAutofit lnSpcReduction="100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spcBef>
                <a:spcPct val="0"/>
              </a:spcBef>
            </a:pPr>
            <a:r>
              <a:rPr lang="zh-CN" altLang="en-US" sz="2200" b="1" dirty="0"/>
              <a:t>测试</a:t>
            </a:r>
          </a:p>
        </p:txBody>
      </p:sp>
    </p:spTree>
    <p:extLst>
      <p:ext uri="{BB962C8B-B14F-4D97-AF65-F5344CB8AC3E}">
        <p14:creationId xmlns:p14="http://schemas.microsoft.com/office/powerpoint/2010/main" val="29159769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764" y="350662"/>
            <a:ext cx="10742341" cy="622117"/>
          </a:xfrm>
        </p:spPr>
        <p:txBody>
          <a:bodyPr/>
          <a:lstStyle/>
          <a:p>
            <a:r>
              <a:rPr lang="zh-CN" altLang="en-US"/>
              <a:t>问题解决</a:t>
            </a:r>
            <a:r>
              <a:rPr lang="en-US" altLang="zh-CN"/>
              <a:t>——DeepCubeA</a:t>
            </a:r>
            <a:r>
              <a:rPr lang="zh-CN" altLang="en-US"/>
              <a:t>接口研究</a:t>
            </a:r>
            <a:endParaRPr lang="zh-CN" altLang="en-US" dirty="0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 txBox="1">
            <a:spLocks/>
          </p:cNvSpPr>
          <p:nvPr/>
        </p:nvSpPr>
        <p:spPr>
          <a:xfrm>
            <a:off x="669924" y="1280161"/>
            <a:ext cx="10850563" cy="52512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sp>
        <p:nvSpPr>
          <p:cNvPr id="6" name="标题 4"/>
          <p:cNvSpPr txBox="1">
            <a:spLocks/>
          </p:cNvSpPr>
          <p:nvPr/>
        </p:nvSpPr>
        <p:spPr>
          <a:xfrm>
            <a:off x="669925" y="1280161"/>
            <a:ext cx="10850562" cy="51598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E636F8-C85D-4A45-A9FC-BBC2269FDC0E}"/>
              </a:ext>
            </a:extLst>
          </p:cNvPr>
          <p:cNvSpPr txBox="1"/>
          <p:nvPr/>
        </p:nvSpPr>
        <p:spPr>
          <a:xfrm>
            <a:off x="1040859" y="1445146"/>
            <a:ext cx="83716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 err="1"/>
              <a:t>DeepCubeA</a:t>
            </a:r>
            <a:r>
              <a:rPr lang="zh-CN" altLang="en-US" sz="2400" dirty="0"/>
              <a:t>的输入是什么？含义？</a:t>
            </a:r>
            <a:endParaRPr lang="en-US" altLang="zh-CN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150127-E721-C745-B229-596D5C28AF6D}"/>
              </a:ext>
            </a:extLst>
          </p:cNvPr>
          <p:cNvSpPr txBox="1"/>
          <p:nvPr/>
        </p:nvSpPr>
        <p:spPr>
          <a:xfrm>
            <a:off x="1040859" y="4305349"/>
            <a:ext cx="42166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如何使用</a:t>
            </a:r>
            <a:r>
              <a:rPr lang="en-US" sz="2400" dirty="0"/>
              <a:t>Git</a:t>
            </a:r>
            <a:r>
              <a:rPr lang="zh-CN" altLang="en-US" sz="2400" dirty="0"/>
              <a:t>进行协作开发？</a:t>
            </a:r>
            <a:endParaRPr lang="en-US" altLang="zh-CN" sz="2400" dirty="0"/>
          </a:p>
        </p:txBody>
      </p:sp>
      <p:pic>
        <p:nvPicPr>
          <p:cNvPr id="1025" name="Picture 1" descr="/var/folders/2n/gh3wg7vx5f95mltmldt1jntw0000gn/T/com.microsoft.Powerpoint/WebArchiveCopyPasteTempFiles/p457">
            <a:extLst>
              <a:ext uri="{FF2B5EF4-FFF2-40B4-BE49-F238E27FC236}">
                <a16:creationId xmlns:a16="http://schemas.microsoft.com/office/drawing/2014/main" id="{7CD1549F-814D-C947-AE3E-B1AB58AD26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17" b="91700" l="6335" r="89744">
                        <a14:foregroundMark x1="6335" y1="38462" x2="6335" y2="38462"/>
                        <a14:foregroundMark x1="42534" y1="20850" x2="42534" y2="20850"/>
                        <a14:foregroundMark x1="52187" y1="20243" x2="52187" y2="20243"/>
                        <a14:foregroundMark x1="52036" y1="18421" x2="43590" y2="23279"/>
                        <a14:foregroundMark x1="56109" y1="18421" x2="47964" y2="30162"/>
                        <a14:foregroundMark x1="49020" y1="26518" x2="34992" y2="25709"/>
                        <a14:foregroundMark x1="35445" y1="26518" x2="31674" y2="27733"/>
                        <a14:foregroundMark x1="35747" y1="22267" x2="44344" y2="10526"/>
                        <a14:foregroundMark x1="42986" y1="12551" x2="55505" y2="10121"/>
                        <a14:foregroundMark x1="55505" y1="10121" x2="57466" y2="21053"/>
                        <a14:foregroundMark x1="50226" y1="15992" x2="51131" y2="13563"/>
                        <a14:foregroundMark x1="44042" y1="18421" x2="44042" y2="19636"/>
                        <a14:foregroundMark x1="61538" y1="12551" x2="62594" y2="11336"/>
                        <a14:foregroundMark x1="58522" y1="12348" x2="58522" y2="15385"/>
                        <a14:foregroundMark x1="47511" y1="91700" x2="47511" y2="91700"/>
                        <a14:foregroundMark x1="53394" y1="13765" x2="41478" y2="21457"/>
                        <a14:foregroundMark x1="41478" y1="21457" x2="41780" y2="19838"/>
                        <a14:foregroundMark x1="61689" y1="12955" x2="52036" y2="28138"/>
                        <a14:foregroundMark x1="44495" y1="28947" x2="38612" y2="29352"/>
                        <a14:foregroundMark x1="62142" y1="12551" x2="60633" y2="14777"/>
                        <a14:foregroundMark x1="63348" y1="11943" x2="59729" y2="141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2522" y="1860856"/>
            <a:ext cx="3103569" cy="2312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9723EEF-D100-2F41-BE03-52AB1685B951}"/>
              </a:ext>
            </a:extLst>
          </p:cNvPr>
          <p:cNvSpPr txBox="1"/>
          <p:nvPr/>
        </p:nvSpPr>
        <p:spPr>
          <a:xfrm>
            <a:off x="1040859" y="2825573"/>
            <a:ext cx="84155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原本的魔方是从一个已知状态经过若干操作变成另一个状态，现在如何获得输入魔方的状态（数组表示）？</a:t>
            </a:r>
            <a:endParaRPr lang="en-US" altLang="zh-CN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B0E4D1-E704-6149-BC21-72C1AE21BB86}"/>
              </a:ext>
            </a:extLst>
          </p:cNvPr>
          <p:cNvSpPr txBox="1"/>
          <p:nvPr/>
        </p:nvSpPr>
        <p:spPr>
          <a:xfrm>
            <a:off x="1362726" y="1891027"/>
            <a:ext cx="8844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通过分析网站的前端代码得知，</a:t>
            </a:r>
            <a:r>
              <a:rPr lang="en-US" altLang="zh-CN" dirty="0" err="1">
                <a:solidFill>
                  <a:srgbClr val="FF0000"/>
                </a:solidFill>
              </a:rPr>
              <a:t>DeepCubeA</a:t>
            </a:r>
            <a:r>
              <a:rPr lang="zh-CN" altLang="en-US" dirty="0">
                <a:solidFill>
                  <a:srgbClr val="FF0000"/>
                </a:solidFill>
              </a:rPr>
              <a:t>的输入是一个长度为</a:t>
            </a:r>
            <a:r>
              <a:rPr lang="en-US" altLang="zh-CN" dirty="0">
                <a:solidFill>
                  <a:srgbClr val="FF0000"/>
                </a:solidFill>
              </a:rPr>
              <a:t>9x6</a:t>
            </a:r>
            <a:r>
              <a:rPr lang="zh-CN" altLang="en-US" dirty="0">
                <a:solidFill>
                  <a:srgbClr val="FF0000"/>
                </a:solidFill>
              </a:rPr>
              <a:t>的一维数组，表示每一个色块所在的位置。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12A727-C998-7640-91BE-DC0B7EAD8A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3449" y="4386671"/>
            <a:ext cx="3358551" cy="24444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72D68A-AF00-2F41-B954-F0167761E552}"/>
              </a:ext>
            </a:extLst>
          </p:cNvPr>
          <p:cNvSpPr txBox="1"/>
          <p:nvPr/>
        </p:nvSpPr>
        <p:spPr>
          <a:xfrm>
            <a:off x="1362727" y="3655113"/>
            <a:ext cx="8844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通过观察得到的规则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B877B9-06DC-AC43-B6DC-FA73D140DD71}"/>
              </a:ext>
            </a:extLst>
          </p:cNvPr>
          <p:cNvSpPr txBox="1"/>
          <p:nvPr/>
        </p:nvSpPr>
        <p:spPr>
          <a:xfrm>
            <a:off x="1362726" y="4789328"/>
            <a:ext cx="48739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dirty="0">
                <a:solidFill>
                  <a:srgbClr val="FF0000"/>
                </a:solidFill>
              </a:rPr>
              <a:t>提前确定好</a:t>
            </a:r>
            <a:r>
              <a:rPr lang="en-US" altLang="zh-CN" dirty="0">
                <a:solidFill>
                  <a:srgbClr val="FF0000"/>
                </a:solidFill>
              </a:rPr>
              <a:t>.</a:t>
            </a:r>
            <a:r>
              <a:rPr lang="en-US" altLang="zh-CN" dirty="0" err="1">
                <a:solidFill>
                  <a:srgbClr val="FF0000"/>
                </a:solidFill>
              </a:rPr>
              <a:t>gitignore</a:t>
            </a:r>
            <a:r>
              <a:rPr lang="zh-CN" altLang="en-US" dirty="0">
                <a:solidFill>
                  <a:srgbClr val="FF0000"/>
                </a:solidFill>
              </a:rPr>
              <a:t>文件内容</a:t>
            </a:r>
            <a:r>
              <a:rPr lang="en-US" altLang="zh-CN" dirty="0">
                <a:solidFill>
                  <a:srgbClr val="FF0000"/>
                </a:solidFill>
              </a:rPr>
              <a:t>(.idea/)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dirty="0">
                <a:solidFill>
                  <a:srgbClr val="FF0000"/>
                </a:solidFill>
              </a:rPr>
              <a:t>多个分支：</a:t>
            </a:r>
            <a:r>
              <a:rPr lang="en-US" altLang="zh-CN" dirty="0">
                <a:solidFill>
                  <a:srgbClr val="FF0000"/>
                </a:solidFill>
              </a:rPr>
              <a:t>master</a:t>
            </a:r>
            <a:r>
              <a:rPr lang="zh-CN" altLang="en-US" dirty="0">
                <a:solidFill>
                  <a:srgbClr val="FF0000"/>
                </a:solidFill>
              </a:rPr>
              <a:t>，</a:t>
            </a:r>
            <a:r>
              <a:rPr lang="en-US" altLang="zh-CN" dirty="0">
                <a:solidFill>
                  <a:srgbClr val="FF0000"/>
                </a:solidFill>
              </a:rPr>
              <a:t>dev</a:t>
            </a:r>
            <a:r>
              <a:rPr lang="zh-CN" altLang="en-US" dirty="0">
                <a:solidFill>
                  <a:srgbClr val="FF0000"/>
                </a:solidFill>
              </a:rPr>
              <a:t>，功能分支</a:t>
            </a:r>
            <a:endParaRPr lang="en-US" altLang="zh-CN" dirty="0">
              <a:solidFill>
                <a:srgbClr val="FF00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dirty="0">
                <a:solidFill>
                  <a:srgbClr val="FF0000"/>
                </a:solidFill>
              </a:rPr>
              <a:t>前后端分离，不对同一个文件进行修改</a:t>
            </a:r>
            <a:endParaRPr lang="en-US" altLang="zh-CN" dirty="0">
              <a:solidFill>
                <a:srgbClr val="FF00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dirty="0">
                <a:solidFill>
                  <a:srgbClr val="FF0000"/>
                </a:solidFill>
              </a:rPr>
              <a:t>规范</a:t>
            </a:r>
            <a:r>
              <a:rPr lang="en-US" altLang="zh-CN" dirty="0" err="1">
                <a:solidFill>
                  <a:srgbClr val="FF0000"/>
                </a:solidFill>
              </a:rPr>
              <a:t>commit,push</a:t>
            </a:r>
            <a:r>
              <a:rPr lang="zh-CN" altLang="en-US" dirty="0">
                <a:solidFill>
                  <a:srgbClr val="FF0000"/>
                </a:solidFill>
              </a:rPr>
              <a:t>和</a:t>
            </a:r>
            <a:r>
              <a:rPr lang="en-US" altLang="zh-CN" dirty="0">
                <a:solidFill>
                  <a:srgbClr val="FF0000"/>
                </a:solidFill>
              </a:rPr>
              <a:t>merge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5297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7" grpId="0"/>
      <p:bldP spid="8" grpId="0"/>
      <p:bldP spid="12" grpId="0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764" y="350662"/>
            <a:ext cx="10742341" cy="622117"/>
          </a:xfrm>
        </p:spPr>
        <p:txBody>
          <a:bodyPr/>
          <a:lstStyle/>
          <a:p>
            <a:r>
              <a:rPr lang="zh-CN" altLang="en-US"/>
              <a:t>问题发现</a:t>
            </a:r>
            <a:r>
              <a:rPr lang="en-US" altLang="zh-CN"/>
              <a:t>——DeepCubeA</a:t>
            </a:r>
            <a:r>
              <a:rPr lang="zh-CN" altLang="en-US"/>
              <a:t>求解时间长</a:t>
            </a:r>
            <a:endParaRPr lang="zh-CN" altLang="en-US" dirty="0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 txBox="1">
            <a:spLocks/>
          </p:cNvSpPr>
          <p:nvPr/>
        </p:nvSpPr>
        <p:spPr>
          <a:xfrm>
            <a:off x="669924" y="1280161"/>
            <a:ext cx="10850563" cy="52512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4CD67CEF-F757-4040-92D7-4F4230E71A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6189998"/>
              </p:ext>
            </p:extLst>
          </p:nvPr>
        </p:nvGraphicFramePr>
        <p:xfrm>
          <a:off x="1881934" y="2272291"/>
          <a:ext cx="8127999" cy="22673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86768435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14725107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495508769"/>
                    </a:ext>
                  </a:extLst>
                </a:gridCol>
              </a:tblGrid>
              <a:tr h="566844"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/>
                        <a:t>平均求解时间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/>
                        <a:t>平均解路径长度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3792796"/>
                  </a:ext>
                </a:extLst>
              </a:tr>
              <a:tr h="566844">
                <a:tc>
                  <a:txBody>
                    <a:bodyPr/>
                    <a:lstStyle/>
                    <a:p>
                      <a:pPr algn="ctr"/>
                      <a:r>
                        <a:rPr lang="zh-CN" altLang="en-US"/>
                        <a:t>层先法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0.825 (s)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138.6</a:t>
                      </a:r>
                      <a:endParaRPr lang="zh-CN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8623864"/>
                  </a:ext>
                </a:extLst>
              </a:tr>
              <a:tr h="566844"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CFOP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27.1 (s)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71.49</a:t>
                      </a:r>
                      <a:endParaRPr lang="zh-CN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51045456"/>
                  </a:ext>
                </a:extLst>
              </a:tr>
              <a:tr h="566844"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DeepCubeA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22.6 (s)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25.07</a:t>
                      </a:r>
                      <a:endParaRPr lang="zh-CN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74080071"/>
                  </a:ext>
                </a:extLst>
              </a:tr>
            </a:tbl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8AB861D1-7A73-446B-B78C-43C74C3345AD}"/>
              </a:ext>
            </a:extLst>
          </p:cNvPr>
          <p:cNvSpPr txBox="1"/>
          <p:nvPr/>
        </p:nvSpPr>
        <p:spPr>
          <a:xfrm>
            <a:off x="1411871" y="1498036"/>
            <a:ext cx="93666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p"/>
            </a:pPr>
            <a:r>
              <a:rPr lang="zh-CN" altLang="en-US" sz="2000"/>
              <a:t>在开题报告中提及的三种算法的</a:t>
            </a:r>
            <a:r>
              <a:rPr lang="zh-CN" altLang="en-US" sz="2000">
                <a:solidFill>
                  <a:srgbClr val="FF0000"/>
                </a:solidFill>
              </a:rPr>
              <a:t>平局求解时间</a:t>
            </a:r>
            <a:r>
              <a:rPr lang="zh-CN" altLang="en-US" sz="2000"/>
              <a:t>和</a:t>
            </a:r>
            <a:r>
              <a:rPr lang="zh-CN" altLang="en-US" sz="2000">
                <a:solidFill>
                  <a:srgbClr val="FF0000"/>
                </a:solidFill>
              </a:rPr>
              <a:t>平均解路径长度</a:t>
            </a:r>
            <a:r>
              <a:rPr lang="zh-CN" altLang="en-US" sz="2000"/>
              <a:t>如下表所示：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D857FC1-7E96-46F0-8866-C89369AC1635}"/>
              </a:ext>
            </a:extLst>
          </p:cNvPr>
          <p:cNvSpPr txBox="1"/>
          <p:nvPr/>
        </p:nvSpPr>
        <p:spPr>
          <a:xfrm>
            <a:off x="1183752" y="4887848"/>
            <a:ext cx="9652493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000"/>
              <a:t>可以发现，</a:t>
            </a:r>
            <a:r>
              <a:rPr lang="en-US" altLang="zh-CN" sz="2000"/>
              <a:t>DeepCubeA</a:t>
            </a:r>
            <a:r>
              <a:rPr lang="zh-CN" altLang="en-US" sz="2000"/>
              <a:t>虽然可以找出路径很短的解法，但是由于限于硬件环境，其求解时间略长，不利于用户体验。</a:t>
            </a:r>
            <a:endParaRPr lang="en-US" altLang="zh-CN" sz="2000"/>
          </a:p>
          <a:p>
            <a:pPr>
              <a:lnSpc>
                <a:spcPct val="150000"/>
              </a:lnSpc>
            </a:pPr>
            <a:endParaRPr lang="en-US" altLang="zh-CN" sz="2000"/>
          </a:p>
        </p:txBody>
      </p:sp>
    </p:spTree>
    <p:extLst>
      <p:ext uri="{BB962C8B-B14F-4D97-AF65-F5344CB8AC3E}">
        <p14:creationId xmlns:p14="http://schemas.microsoft.com/office/powerpoint/2010/main" val="35362514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764" y="350662"/>
            <a:ext cx="10742341" cy="622117"/>
          </a:xfrm>
        </p:spPr>
        <p:txBody>
          <a:bodyPr/>
          <a:lstStyle/>
          <a:p>
            <a:r>
              <a:rPr lang="zh-CN" altLang="en-US"/>
              <a:t>问题解决</a:t>
            </a:r>
            <a:r>
              <a:rPr lang="en-US" altLang="zh-CN"/>
              <a:t>——</a:t>
            </a:r>
            <a:r>
              <a:rPr lang="zh-CN" altLang="en-US"/>
              <a:t>加入</a:t>
            </a:r>
            <a:r>
              <a:rPr lang="en-US" altLang="zh-CN"/>
              <a:t>Kociemba</a:t>
            </a:r>
            <a:r>
              <a:rPr lang="zh-CN" altLang="en-US"/>
              <a:t>算法</a:t>
            </a:r>
            <a:endParaRPr lang="zh-CN" altLang="en-US" dirty="0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 txBox="1">
            <a:spLocks/>
          </p:cNvSpPr>
          <p:nvPr/>
        </p:nvSpPr>
        <p:spPr>
          <a:xfrm>
            <a:off x="669924" y="1280161"/>
            <a:ext cx="10850563" cy="52512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graphicFrame>
        <p:nvGraphicFramePr>
          <p:cNvPr id="5" name="表格 3">
            <a:extLst>
              <a:ext uri="{FF2B5EF4-FFF2-40B4-BE49-F238E27FC236}">
                <a16:creationId xmlns:a16="http://schemas.microsoft.com/office/drawing/2014/main" id="{4C667219-61AB-4617-8D81-ED9A5E98F1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5967846"/>
              </p:ext>
            </p:extLst>
          </p:nvPr>
        </p:nvGraphicFramePr>
        <p:xfrm>
          <a:off x="1881934" y="1318033"/>
          <a:ext cx="8127999" cy="2834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86768435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14725107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495508769"/>
                    </a:ext>
                  </a:extLst>
                </a:gridCol>
              </a:tblGrid>
              <a:tr h="566844"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/>
                        <a:t>平均求解时间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/>
                        <a:t>平均解路径长度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3792796"/>
                  </a:ext>
                </a:extLst>
              </a:tr>
              <a:tr h="566844">
                <a:tc>
                  <a:txBody>
                    <a:bodyPr/>
                    <a:lstStyle/>
                    <a:p>
                      <a:pPr algn="ctr"/>
                      <a:r>
                        <a:rPr lang="zh-CN" altLang="en-US"/>
                        <a:t>层先法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0.825 (s)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138.6</a:t>
                      </a:r>
                      <a:endParaRPr lang="zh-CN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8623864"/>
                  </a:ext>
                </a:extLst>
              </a:tr>
              <a:tr h="566844"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CFOP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27.1 (s)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71.49</a:t>
                      </a:r>
                      <a:endParaRPr lang="zh-CN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51045456"/>
                  </a:ext>
                </a:extLst>
              </a:tr>
              <a:tr h="566844"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DeepCubeA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22.6 (s)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25.07</a:t>
                      </a:r>
                      <a:endParaRPr lang="zh-CN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74080071"/>
                  </a:ext>
                </a:extLst>
              </a:tr>
              <a:tr h="56684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Kociemba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0.0275 (s)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30.44</a:t>
                      </a:r>
                      <a:endParaRPr lang="zh-CN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660610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BB9694FF-CFA0-4AA0-9A51-2A71B4D8B9F0}"/>
              </a:ext>
            </a:extLst>
          </p:cNvPr>
          <p:cNvSpPr txBox="1"/>
          <p:nvPr/>
        </p:nvSpPr>
        <p:spPr>
          <a:xfrm>
            <a:off x="1671195" y="4354067"/>
            <a:ext cx="8848020" cy="1884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000"/>
              <a:t>可发现，</a:t>
            </a:r>
            <a:r>
              <a:rPr lang="en-US" altLang="zh-CN" sz="2000"/>
              <a:t>Kociemba</a:t>
            </a:r>
            <a:r>
              <a:rPr lang="zh-CN" altLang="en-US" sz="2000"/>
              <a:t>算法</a:t>
            </a:r>
            <a:r>
              <a:rPr lang="zh-CN" altLang="en-US" sz="2000">
                <a:solidFill>
                  <a:srgbClr val="FF0000"/>
                </a:solidFill>
              </a:rPr>
              <a:t>平均求解时间大幅下降</a:t>
            </a:r>
            <a:r>
              <a:rPr lang="zh-CN" altLang="en-US" sz="2000"/>
              <a:t>，虽然</a:t>
            </a:r>
            <a:r>
              <a:rPr lang="zh-CN" altLang="en-US" sz="2000">
                <a:solidFill>
                  <a:srgbClr val="FF0000"/>
                </a:solidFill>
              </a:rPr>
              <a:t>解路径长度有所上升</a:t>
            </a:r>
            <a:r>
              <a:rPr lang="zh-CN" altLang="en-US" sz="2000"/>
              <a:t>，</a:t>
            </a:r>
            <a:r>
              <a:rPr lang="zh-CN" altLang="en-US" sz="2000">
                <a:solidFill>
                  <a:srgbClr val="FF0000"/>
                </a:solidFill>
              </a:rPr>
              <a:t>但在可接受的范围之内</a:t>
            </a:r>
            <a:r>
              <a:rPr lang="zh-CN" altLang="en-US" sz="2000"/>
              <a:t>。</a:t>
            </a:r>
            <a:endParaRPr lang="en-US" altLang="zh-CN" sz="200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000"/>
              <a:t>硬件环境：</a:t>
            </a:r>
            <a:r>
              <a:rPr lang="en-US" altLang="zh-CN" sz="2000"/>
              <a:t>128G RAM</a:t>
            </a:r>
            <a:r>
              <a:rPr lang="zh-CN" altLang="en-US" sz="2000"/>
              <a:t>；</a:t>
            </a:r>
            <a:r>
              <a:rPr lang="en-US" altLang="zh-CN" sz="2000"/>
              <a:t>2T SSD</a:t>
            </a:r>
            <a:r>
              <a:rPr lang="zh-CN" altLang="en-US" sz="2000"/>
              <a:t>；</a:t>
            </a:r>
            <a:r>
              <a:rPr lang="en-US" altLang="zh-CN" sz="2000"/>
              <a:t>Xeon E7-4809 v4 2.10GHz CPUs</a:t>
            </a:r>
            <a:r>
              <a:rPr lang="zh-CN" altLang="en-US" sz="2000"/>
              <a:t>；</a:t>
            </a:r>
            <a:endParaRPr lang="en-US" altLang="zh-CN" sz="200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000"/>
              <a:t>注：实验数据受多因素影响，例如算法原理、硬件条件、算法具体实现等。</a:t>
            </a:r>
          </a:p>
        </p:txBody>
      </p:sp>
    </p:spTree>
    <p:extLst>
      <p:ext uri="{BB962C8B-B14F-4D97-AF65-F5344CB8AC3E}">
        <p14:creationId xmlns:p14="http://schemas.microsoft.com/office/powerpoint/2010/main" val="10474155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>
                <a:solidFill>
                  <a:schemeClr val="bg1"/>
                </a:solidFill>
              </a:rPr>
              <a:t>测试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4DFB691-3E95-4612-A5D9-5AA9655B27DC}"/>
              </a:ext>
            </a:extLst>
          </p:cNvPr>
          <p:cNvSpPr txBox="1"/>
          <p:nvPr/>
        </p:nvSpPr>
        <p:spPr>
          <a:xfrm>
            <a:off x="10429875" y="4692500"/>
            <a:ext cx="1090613" cy="1444775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20000"/>
                    <a:lumOff val="8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dirty="0">
              <a:solidFill>
                <a:schemeClr val="accent1">
                  <a:lumMod val="20000"/>
                  <a:lumOff val="8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866381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764" y="350662"/>
            <a:ext cx="10742341" cy="622117"/>
          </a:xfrm>
        </p:spPr>
        <p:txBody>
          <a:bodyPr/>
          <a:lstStyle/>
          <a:p>
            <a:r>
              <a:rPr lang="zh-CN" altLang="en-US" dirty="0"/>
              <a:t>测试用例（第</a:t>
            </a:r>
            <a:r>
              <a:rPr lang="en-US" altLang="zh-CN" dirty="0"/>
              <a:t>1</a:t>
            </a:r>
            <a:r>
              <a:rPr lang="zh-CN" altLang="en-US" dirty="0"/>
              <a:t>页）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 txBox="1">
            <a:spLocks/>
          </p:cNvSpPr>
          <p:nvPr/>
        </p:nvSpPr>
        <p:spPr>
          <a:xfrm>
            <a:off x="669924" y="1280161"/>
            <a:ext cx="10850563" cy="52512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sp>
        <p:nvSpPr>
          <p:cNvPr id="6" name="标题 4"/>
          <p:cNvSpPr txBox="1">
            <a:spLocks/>
          </p:cNvSpPr>
          <p:nvPr/>
        </p:nvSpPr>
        <p:spPr>
          <a:xfrm>
            <a:off x="669925" y="1280161"/>
            <a:ext cx="10850562" cy="51598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9414688"/>
              </p:ext>
            </p:extLst>
          </p:nvPr>
        </p:nvGraphicFramePr>
        <p:xfrm>
          <a:off x="669924" y="1414940"/>
          <a:ext cx="10850565" cy="52027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19642">
                  <a:extLst>
                    <a:ext uri="{9D8B030D-6E8A-4147-A177-3AD203B41FA5}">
                      <a16:colId xmlns:a16="http://schemas.microsoft.com/office/drawing/2014/main" val="2160872790"/>
                    </a:ext>
                  </a:extLst>
                </a:gridCol>
                <a:gridCol w="4930925">
                  <a:extLst>
                    <a:ext uri="{9D8B030D-6E8A-4147-A177-3AD203B41FA5}">
                      <a16:colId xmlns:a16="http://schemas.microsoft.com/office/drawing/2014/main" val="1369331111"/>
                    </a:ext>
                  </a:extLst>
                </a:gridCol>
                <a:gridCol w="1899998">
                  <a:extLst>
                    <a:ext uri="{9D8B030D-6E8A-4147-A177-3AD203B41FA5}">
                      <a16:colId xmlns:a16="http://schemas.microsoft.com/office/drawing/2014/main" val="756887721"/>
                    </a:ext>
                  </a:extLst>
                </a:gridCol>
              </a:tblGrid>
              <a:tr h="367684">
                <a:tc>
                  <a:txBody>
                    <a:bodyPr/>
                    <a:lstStyle/>
                    <a:p>
                      <a:r>
                        <a:rPr lang="zh-CN" altLang="en-US" dirty="0"/>
                        <a:t>操作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预期结果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测试效果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21697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给显示方位标记栏打勾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魔方六面出现</a:t>
                      </a:r>
                      <a:r>
                        <a:rPr lang="en-US" altLang="zh-CN" sz="1600" dirty="0"/>
                        <a:t>U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B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L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F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D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R</a:t>
                      </a:r>
                      <a:r>
                        <a:rPr lang="zh-CN" altLang="en-US" sz="1600" dirty="0"/>
                        <a:t>六个字母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896254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给显示方位标记栏去勾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魔方六面</a:t>
                      </a:r>
                      <a:r>
                        <a:rPr lang="en-US" altLang="zh-CN" sz="1600" dirty="0"/>
                        <a:t>U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B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L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F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D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R</a:t>
                      </a:r>
                      <a:r>
                        <a:rPr lang="zh-CN" altLang="en-US" sz="1600" dirty="0"/>
                        <a:t>六个字母消失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9504674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单击重置摄像头按钮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魔方视角回复到初始状态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9383251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单击随机打乱按钮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魔方随机旋转打乱状态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2227843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单击重置状态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魔方回复到六面还原状态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4426616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算法栏选择层先法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进入层先法解魔方状态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8591917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算法栏选择</a:t>
                      </a:r>
                      <a:r>
                        <a:rPr lang="en-US" altLang="zh-CN" sz="1600" dirty="0"/>
                        <a:t>CFOP</a:t>
                      </a:r>
                      <a:r>
                        <a:rPr lang="zh-CN" altLang="en-US" sz="1600" dirty="0"/>
                        <a:t>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进入</a:t>
                      </a:r>
                      <a:r>
                        <a:rPr kumimoji="0" lang="en-US" altLang="zh-CN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CFOP</a:t>
                      </a: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法解魔方状态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657764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算法栏选择</a:t>
                      </a:r>
                      <a:r>
                        <a:rPr kumimoji="0" lang="en-US" altLang="zh-CN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Kociemba</a:t>
                      </a: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算法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进入</a:t>
                      </a:r>
                      <a:r>
                        <a:rPr kumimoji="0" lang="en-US" altLang="zh-CN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Kociemba</a:t>
                      </a: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法解魔方状态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6732382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算法栏选择</a:t>
                      </a:r>
                      <a:r>
                        <a:rPr kumimoji="0" lang="en-US" altLang="zh-CN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DeepCubeA</a:t>
                      </a: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进入</a:t>
                      </a:r>
                      <a:r>
                        <a:rPr kumimoji="0" lang="en-US" altLang="zh-CN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DeepCubeA</a:t>
                      </a: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法解魔方状态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8913199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给自动播放栏打勾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解魔方时自动播放求解魔方过程，直至魔方六面还原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1713743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给自动播放栏去勾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解魔方时不播放求解过程，不显示魔方六面还原状态，只在求解结果中显示求解步骤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通过✔</a:t>
                      </a:r>
                    </a:p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7364578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点击解魔方按钮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判断魔方状态合法性，若合法，</a:t>
                      </a: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按照算法栏的指定解法解魔方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97160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2164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764" y="350662"/>
            <a:ext cx="10742341" cy="622117"/>
          </a:xfrm>
        </p:spPr>
        <p:txBody>
          <a:bodyPr/>
          <a:lstStyle/>
          <a:p>
            <a:r>
              <a:rPr lang="zh-CN" altLang="en-US" dirty="0"/>
              <a:t>测试用例（第</a:t>
            </a:r>
            <a:r>
              <a:rPr lang="en-US" altLang="zh-CN" dirty="0"/>
              <a:t>2</a:t>
            </a:r>
            <a:r>
              <a:rPr lang="zh-CN" altLang="en-US" dirty="0"/>
              <a:t>页）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 txBox="1">
            <a:spLocks/>
          </p:cNvSpPr>
          <p:nvPr/>
        </p:nvSpPr>
        <p:spPr>
          <a:xfrm>
            <a:off x="669924" y="1280161"/>
            <a:ext cx="10850563" cy="52512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sp>
        <p:nvSpPr>
          <p:cNvPr id="6" name="标题 4"/>
          <p:cNvSpPr txBox="1">
            <a:spLocks/>
          </p:cNvSpPr>
          <p:nvPr/>
        </p:nvSpPr>
        <p:spPr>
          <a:xfrm>
            <a:off x="669925" y="1280161"/>
            <a:ext cx="10850562" cy="51598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6349434"/>
              </p:ext>
            </p:extLst>
          </p:nvPr>
        </p:nvGraphicFramePr>
        <p:xfrm>
          <a:off x="669924" y="1414940"/>
          <a:ext cx="10850565" cy="39434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63333">
                  <a:extLst>
                    <a:ext uri="{9D8B030D-6E8A-4147-A177-3AD203B41FA5}">
                      <a16:colId xmlns:a16="http://schemas.microsoft.com/office/drawing/2014/main" val="2160872790"/>
                    </a:ext>
                  </a:extLst>
                </a:gridCol>
                <a:gridCol w="4787234">
                  <a:extLst>
                    <a:ext uri="{9D8B030D-6E8A-4147-A177-3AD203B41FA5}">
                      <a16:colId xmlns:a16="http://schemas.microsoft.com/office/drawing/2014/main" val="1369331111"/>
                    </a:ext>
                  </a:extLst>
                </a:gridCol>
                <a:gridCol w="1899998">
                  <a:extLst>
                    <a:ext uri="{9D8B030D-6E8A-4147-A177-3AD203B41FA5}">
                      <a16:colId xmlns:a16="http://schemas.microsoft.com/office/drawing/2014/main" val="756887721"/>
                    </a:ext>
                  </a:extLst>
                </a:gridCol>
              </a:tblGrid>
              <a:tr h="367684">
                <a:tc>
                  <a:txBody>
                    <a:bodyPr/>
                    <a:lstStyle/>
                    <a:p>
                      <a:r>
                        <a:rPr lang="zh-CN" altLang="en-US" dirty="0"/>
                        <a:t>操作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预期结果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测试效果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21697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给自动播放栏去勾，点击解魔方，同时点击单步执行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求解结果中显示魔方整体求解还原步骤，同时魔方执行一个求解步骤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896254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给自动播放栏去勾，点击解魔方，单步执行后，点击单步回退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魔方回退到一个执行步骤前的状态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9504674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给自动播放栏去勾，点击解魔方，单步执行后，点击执行剩余步骤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魔方按照指定算法执行剩余步骤，直至解得魔方的六面还原状态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9383251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点击回退所有状态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魔方回退到最初始的打乱状态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2227843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鼠标左键点击魔方色块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对应色块改成相应颜色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9716072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鼠标左键长按选中魔方，拖动魔方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产生魔方按指定拖动方向旋转的</a:t>
                      </a:r>
                      <a:r>
                        <a:rPr kumimoji="0" lang="en-US" altLang="zh-CN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3D</a:t>
                      </a: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效果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4775834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键盘上按下</a:t>
                      </a:r>
                      <a:r>
                        <a:rPr lang="en-US" altLang="zh-CN" sz="1600" dirty="0"/>
                        <a:t>U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B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L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F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D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R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魔方对应平面顺时针旋转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3344284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键盘上按下</a:t>
                      </a:r>
                      <a:r>
                        <a:rPr lang="en-US" altLang="zh-CN" sz="1600" dirty="0"/>
                        <a:t>U’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B’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L’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F’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D’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R’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魔方对应平面逆时针旋转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26193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05696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>
                <a:solidFill>
                  <a:schemeClr val="bg1"/>
                </a:solidFill>
              </a:rPr>
              <a:t>项目演示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4DFB691-3E95-4612-A5D9-5AA9655B27DC}"/>
              </a:ext>
            </a:extLst>
          </p:cNvPr>
          <p:cNvSpPr txBox="1"/>
          <p:nvPr/>
        </p:nvSpPr>
        <p:spPr>
          <a:xfrm>
            <a:off x="10429875" y="4692500"/>
            <a:ext cx="1090613" cy="1444775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20000"/>
                    <a:lumOff val="8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05</a:t>
            </a:r>
            <a:endParaRPr lang="zh-CN" altLang="en-US" dirty="0">
              <a:solidFill>
                <a:schemeClr val="accent1">
                  <a:lumMod val="20000"/>
                  <a:lumOff val="8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1102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764" y="350662"/>
            <a:ext cx="10742341" cy="622117"/>
          </a:xfrm>
        </p:spPr>
        <p:txBody>
          <a:bodyPr/>
          <a:lstStyle/>
          <a:p>
            <a:r>
              <a:rPr lang="zh-CN" altLang="en-US" dirty="0"/>
              <a:t>展示视频</a:t>
            </a:r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 txBox="1">
            <a:spLocks/>
          </p:cNvSpPr>
          <p:nvPr/>
        </p:nvSpPr>
        <p:spPr>
          <a:xfrm>
            <a:off x="669924" y="1280161"/>
            <a:ext cx="10850563" cy="52512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pic>
        <p:nvPicPr>
          <p:cNvPr id="7" name="Online Media 3" descr="2019-12-13-23-06-51-final.mp4">
            <a:hlinkClick r:id="" action="ppaction://media"/>
            <a:extLst>
              <a:ext uri="{FF2B5EF4-FFF2-40B4-BE49-F238E27FC236}">
                <a16:creationId xmlns:a16="http://schemas.microsoft.com/office/drawing/2014/main" id="{8733BC61-1A7A-4D67-8E6E-0416BD3016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7282" y="1063823"/>
            <a:ext cx="10225031" cy="5751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554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52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764" y="350662"/>
            <a:ext cx="10742341" cy="622117"/>
          </a:xfrm>
        </p:spPr>
        <p:txBody>
          <a:bodyPr/>
          <a:lstStyle/>
          <a:p>
            <a:r>
              <a:rPr lang="zh-CN" altLang="en-US" dirty="0"/>
              <a:t>项目发布</a:t>
            </a:r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 txBox="1">
            <a:spLocks/>
          </p:cNvSpPr>
          <p:nvPr/>
        </p:nvSpPr>
        <p:spPr>
          <a:xfrm>
            <a:off x="669924" y="1280161"/>
            <a:ext cx="10850563" cy="52512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sp>
        <p:nvSpPr>
          <p:cNvPr id="6" name="标题 4"/>
          <p:cNvSpPr txBox="1">
            <a:spLocks/>
          </p:cNvSpPr>
          <p:nvPr/>
        </p:nvSpPr>
        <p:spPr>
          <a:xfrm>
            <a:off x="669925" y="1280161"/>
            <a:ext cx="10850562" cy="51598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sp>
        <p:nvSpPr>
          <p:cNvPr id="5" name="标题 4"/>
          <p:cNvSpPr txBox="1">
            <a:spLocks/>
          </p:cNvSpPr>
          <p:nvPr/>
        </p:nvSpPr>
        <p:spPr>
          <a:xfrm>
            <a:off x="669923" y="1378131"/>
            <a:ext cx="8572806" cy="467650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sz="2000">
                <a:latin typeface="+mn-ea"/>
                <a:ea typeface="+mn-ea"/>
              </a:rPr>
              <a:t>HTTP</a:t>
            </a:r>
            <a:r>
              <a:rPr lang="zh-CN" altLang="en-US" sz="2000">
                <a:latin typeface="+mn-ea"/>
                <a:ea typeface="+mn-ea"/>
              </a:rPr>
              <a:t>服务器：</a:t>
            </a:r>
            <a:r>
              <a:rPr lang="en-US" altLang="zh-CN" sz="2000">
                <a:latin typeface="+mn-ea"/>
                <a:ea typeface="+mn-ea"/>
              </a:rPr>
              <a:t>Apache2</a:t>
            </a:r>
            <a:endParaRPr lang="en-US" altLang="zh-CN" sz="2000" dirty="0">
              <a:latin typeface="+mn-ea"/>
              <a:ea typeface="+mn-ea"/>
            </a:endParaRPr>
          </a:p>
          <a:p>
            <a:pPr>
              <a:lnSpc>
                <a:spcPct val="120000"/>
              </a:lnSpc>
            </a:pPr>
            <a:endParaRPr lang="en-US" altLang="zh-CN" sz="2000" dirty="0">
              <a:latin typeface="+mn-ea"/>
              <a:ea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 dirty="0">
                <a:latin typeface="+mn-ea"/>
                <a:ea typeface="+mn-ea"/>
              </a:rPr>
              <a:t>操作系统：</a:t>
            </a:r>
            <a:r>
              <a:rPr lang="en-US" altLang="zh-CN" sz="2000" dirty="0">
                <a:latin typeface="+mn-ea"/>
                <a:ea typeface="+mn-ea"/>
              </a:rPr>
              <a:t>Ubuntu 18.04</a:t>
            </a:r>
          </a:p>
          <a:p>
            <a:pPr>
              <a:lnSpc>
                <a:spcPct val="120000"/>
              </a:lnSpc>
            </a:pPr>
            <a:endParaRPr lang="en-US" altLang="zh-CN" sz="2000" dirty="0">
              <a:latin typeface="+mn-ea"/>
              <a:ea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000" dirty="0">
                <a:latin typeface="+mj-ea"/>
              </a:rPr>
              <a:t>Web</a:t>
            </a:r>
            <a:r>
              <a:rPr lang="zh-CN" altLang="en-US" sz="2000" dirty="0">
                <a:latin typeface="+mj-ea"/>
              </a:rPr>
              <a:t>框架</a:t>
            </a:r>
            <a:r>
              <a:rPr lang="zh-CN" altLang="en-US" sz="2000">
                <a:latin typeface="+mj-ea"/>
              </a:rPr>
              <a:t>：</a:t>
            </a:r>
            <a:r>
              <a:rPr lang="en-US" altLang="zh-CN" sz="2000">
                <a:latin typeface="+mj-ea"/>
              </a:rPr>
              <a:t>Django 1.11</a:t>
            </a:r>
            <a:endParaRPr lang="en-US" altLang="zh-CN" sz="2000" dirty="0">
              <a:latin typeface="+mj-ea"/>
            </a:endParaRPr>
          </a:p>
          <a:p>
            <a:pPr>
              <a:lnSpc>
                <a:spcPct val="120000"/>
              </a:lnSpc>
            </a:pPr>
            <a:endParaRPr lang="en-US" altLang="zh-CN" sz="2000" dirty="0">
              <a:latin typeface="+mn-ea"/>
              <a:ea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>
                <a:latin typeface="+mn-ea"/>
                <a:ea typeface="+mn-ea"/>
              </a:rPr>
              <a:t>软件环境：</a:t>
            </a:r>
            <a:r>
              <a:rPr lang="en-US" altLang="zh-CN" sz="2000">
                <a:latin typeface="+mn-ea"/>
                <a:ea typeface="+mn-ea"/>
              </a:rPr>
              <a:t>TensorFlow 1.8.0</a:t>
            </a:r>
            <a:r>
              <a:rPr lang="zh-CN" altLang="en-US" sz="2000">
                <a:latin typeface="+mn-ea"/>
                <a:ea typeface="+mn-ea"/>
              </a:rPr>
              <a:t>，</a:t>
            </a:r>
            <a:r>
              <a:rPr lang="en-US" altLang="zh-CN" sz="2000">
                <a:latin typeface="+mn-ea"/>
                <a:ea typeface="+mn-ea"/>
              </a:rPr>
              <a:t>Python 2.</a:t>
            </a:r>
            <a:r>
              <a:rPr lang="en-US" altLang="zh-CN" sz="2000" dirty="0">
                <a:latin typeface="+mn-ea"/>
                <a:ea typeface="+mn-ea"/>
              </a:rPr>
              <a:t>7</a:t>
            </a:r>
            <a:r>
              <a:rPr lang="zh-CN" altLang="en-US" sz="2000">
                <a:latin typeface="+mn-ea"/>
                <a:ea typeface="+mn-ea"/>
              </a:rPr>
              <a:t>，</a:t>
            </a:r>
            <a:r>
              <a:rPr lang="en-US" altLang="zh-CN" sz="2000">
                <a:latin typeface="+mn-ea"/>
                <a:ea typeface="+mn-ea"/>
              </a:rPr>
              <a:t>Docker CE 18.06</a:t>
            </a:r>
          </a:p>
          <a:p>
            <a:pPr>
              <a:lnSpc>
                <a:spcPct val="120000"/>
              </a:lnSpc>
            </a:pPr>
            <a:endParaRPr lang="en-US" altLang="zh-CN" sz="2000">
              <a:latin typeface="+mn-ea"/>
              <a:ea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>
                <a:latin typeface="+mn-ea"/>
                <a:ea typeface="+mn-ea"/>
              </a:rPr>
              <a:t>硬件环境：</a:t>
            </a:r>
            <a:r>
              <a:rPr lang="en-US" altLang="zh-CN" sz="2000"/>
              <a:t>128G RAM</a:t>
            </a:r>
            <a:r>
              <a:rPr lang="zh-CN" altLang="en-US" sz="2000"/>
              <a:t>，</a:t>
            </a:r>
            <a:r>
              <a:rPr lang="en-US" altLang="zh-CN" sz="2000"/>
              <a:t>2T SSD</a:t>
            </a:r>
            <a:r>
              <a:rPr lang="zh-CN" altLang="en-US" sz="2000"/>
              <a:t>，</a:t>
            </a:r>
            <a:r>
              <a:rPr lang="en-US" altLang="zh-CN" sz="2000"/>
              <a:t>Xeon E7-4809 v4 2.10GHz CPUs</a:t>
            </a:r>
            <a:endParaRPr lang="en-US" altLang="zh-CN" sz="2000" dirty="0">
              <a:latin typeface="+mn-ea"/>
              <a:ea typeface="+mn-ea"/>
            </a:endParaRPr>
          </a:p>
          <a:p>
            <a:pPr>
              <a:lnSpc>
                <a:spcPct val="120000"/>
              </a:lnSpc>
            </a:pPr>
            <a:endParaRPr lang="en-US" altLang="zh-CN" sz="2000" dirty="0">
              <a:latin typeface="+mn-ea"/>
              <a:ea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 dirty="0">
                <a:latin typeface="+mn-ea"/>
                <a:ea typeface="+mn-ea"/>
              </a:rPr>
              <a:t>网站网址：</a:t>
            </a:r>
            <a:r>
              <a:rPr lang="en-US" altLang="zh-CN" sz="2000" dirty="0">
                <a:latin typeface="+mn-ea"/>
                <a:ea typeface="+mn-ea"/>
              </a:rPr>
              <a:t>http://159.226.5.97:9006/</a:t>
            </a:r>
          </a:p>
          <a:p>
            <a:pPr>
              <a:lnSpc>
                <a:spcPct val="120000"/>
              </a:lnSpc>
            </a:pPr>
            <a:endParaRPr lang="en-US" altLang="zh-CN" sz="2000" dirty="0">
              <a:latin typeface="+mn-ea"/>
              <a:ea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 dirty="0">
                <a:latin typeface="+mn-ea"/>
                <a:ea typeface="+mn-ea"/>
              </a:rPr>
              <a:t>代码管理：</a:t>
            </a:r>
            <a:r>
              <a:rPr lang="en-US" altLang="zh-CN" sz="2000" dirty="0">
                <a:latin typeface="+mn-ea"/>
                <a:ea typeface="+mn-ea"/>
              </a:rPr>
              <a:t>https://github.com/DuanXu-97</a:t>
            </a:r>
            <a:r>
              <a:rPr lang="en-US" altLang="zh-CN" sz="2000">
                <a:latin typeface="+mn-ea"/>
                <a:ea typeface="+mn-ea"/>
              </a:rPr>
              <a:t>/RubikCube-Web</a:t>
            </a:r>
            <a:endParaRPr lang="zh-CN" altLang="en-US" sz="2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879249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3382962" y="2859627"/>
            <a:ext cx="5426076" cy="1621509"/>
          </a:xfrm>
        </p:spPr>
        <p:txBody>
          <a:bodyPr/>
          <a:lstStyle/>
          <a:p>
            <a:r>
              <a:rPr lang="en-US" altLang="zh-CN" dirty="0"/>
              <a:t>Thanks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3382962" y="4979813"/>
            <a:ext cx="5426076" cy="624153"/>
          </a:xfrm>
        </p:spPr>
        <p:txBody>
          <a:bodyPr>
            <a:normAutofit/>
          </a:bodyPr>
          <a:lstStyle/>
          <a:p>
            <a:r>
              <a:rPr lang="zh-CN" altLang="en-US" sz="2000" dirty="0"/>
              <a:t>指导教师：罗铁坚</a:t>
            </a:r>
            <a:endParaRPr lang="en-US" altLang="en-US" sz="200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3382963" y="4532812"/>
            <a:ext cx="5426076" cy="447002"/>
          </a:xfrm>
        </p:spPr>
        <p:txBody>
          <a:bodyPr/>
          <a:lstStyle/>
          <a:p>
            <a:r>
              <a:rPr lang="zh-CN" altLang="en-US" sz="2000"/>
              <a:t>组员</a:t>
            </a:r>
            <a:r>
              <a:rPr lang="zh-CN" altLang="en-US" sz="2000" dirty="0"/>
              <a:t>：段旭 江华禧 恽星彤</a:t>
            </a:r>
            <a:endParaRPr lang="en-US" altLang="zh-CN" sz="2000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43C362F-F804-497F-A88C-4DFEDDD28839}"/>
              </a:ext>
            </a:extLst>
          </p:cNvPr>
          <p:cNvCxnSpPr/>
          <p:nvPr/>
        </p:nvCxnSpPr>
        <p:spPr>
          <a:xfrm>
            <a:off x="3695700" y="4086708"/>
            <a:ext cx="4800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6898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>
                <a:solidFill>
                  <a:schemeClr val="bg1"/>
                </a:solidFill>
              </a:rPr>
              <a:t>需求分析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4DFB691-3E95-4612-A5D9-5AA9655B27DC}"/>
              </a:ext>
            </a:extLst>
          </p:cNvPr>
          <p:cNvSpPr txBox="1"/>
          <p:nvPr/>
        </p:nvSpPr>
        <p:spPr>
          <a:xfrm>
            <a:off x="10429875" y="4692500"/>
            <a:ext cx="1090613" cy="1444775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20000"/>
                    <a:lumOff val="8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dirty="0">
              <a:solidFill>
                <a:schemeClr val="accent1">
                  <a:lumMod val="20000"/>
                  <a:lumOff val="8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83843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9D065F-56AF-412E-9ABE-811A41777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用户故事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7" name="ïṡḷidé">
            <a:extLst>
              <a:ext uri="{FF2B5EF4-FFF2-40B4-BE49-F238E27FC236}">
                <a16:creationId xmlns:a16="http://schemas.microsoft.com/office/drawing/2014/main" id="{B7764A55-3603-40C4-BB16-4C2D7B3F3039}"/>
              </a:ext>
            </a:extLst>
          </p:cNvPr>
          <p:cNvSpPr/>
          <p:nvPr/>
        </p:nvSpPr>
        <p:spPr>
          <a:xfrm>
            <a:off x="882469" y="4286027"/>
            <a:ext cx="1119688" cy="415908"/>
          </a:xfrm>
          <a:prstGeom prst="rect">
            <a:avLst/>
          </a:prstGeom>
        </p:spPr>
        <p:txBody>
          <a:bodyPr wrap="none" lIns="90000" tIns="46800" rIns="90000" bIns="46800" anchor="b" anchorCtr="0">
            <a:noAutofit/>
          </a:bodyPr>
          <a:lstStyle/>
          <a:p>
            <a:r>
              <a:rPr lang="en-US" altLang="zh-CN" sz="2400" b="1" dirty="0">
                <a:latin typeface="+mn-ea"/>
              </a:rPr>
              <a:t>As a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18" name="ïṡḷidé">
            <a:extLst>
              <a:ext uri="{FF2B5EF4-FFF2-40B4-BE49-F238E27FC236}">
                <a16:creationId xmlns:a16="http://schemas.microsoft.com/office/drawing/2014/main" id="{B7764A55-3603-40C4-BB16-4C2D7B3F3039}"/>
              </a:ext>
            </a:extLst>
          </p:cNvPr>
          <p:cNvSpPr/>
          <p:nvPr/>
        </p:nvSpPr>
        <p:spPr>
          <a:xfrm>
            <a:off x="882469" y="4884990"/>
            <a:ext cx="1998981" cy="849001"/>
          </a:xfrm>
          <a:prstGeom prst="rect">
            <a:avLst/>
          </a:prstGeom>
        </p:spPr>
        <p:txBody>
          <a:bodyPr wrap="none" lIns="90000" tIns="46800" rIns="90000" bIns="46800" anchor="b" anchorCtr="0">
            <a:noAutofit/>
          </a:bodyPr>
          <a:lstStyle/>
          <a:p>
            <a:r>
              <a:rPr lang="zh-CN" altLang="en-US" sz="2400" dirty="0"/>
              <a:t>没有玩魔方</a:t>
            </a:r>
            <a:endParaRPr lang="en-US" altLang="zh-CN" sz="2400" dirty="0"/>
          </a:p>
          <a:p>
            <a:r>
              <a:rPr lang="zh-CN" altLang="en-US" sz="2400" dirty="0"/>
              <a:t>基础的</a:t>
            </a:r>
            <a:r>
              <a:rPr lang="zh-CN" altLang="en-US" sz="2400" dirty="0">
                <a:solidFill>
                  <a:srgbClr val="FF0000"/>
                </a:solidFill>
              </a:rPr>
              <a:t>初学者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191110" y="4240270"/>
            <a:ext cx="1428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+mn-ea"/>
              </a:rPr>
              <a:t>Want to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191110" y="4989096"/>
            <a:ext cx="203132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通过该系统</a:t>
            </a:r>
            <a:endParaRPr lang="en-US" altLang="zh-CN" sz="2400" dirty="0"/>
          </a:p>
          <a:p>
            <a:r>
              <a:rPr lang="zh-CN" altLang="en-US" sz="2400" dirty="0"/>
              <a:t>的</a:t>
            </a:r>
            <a:r>
              <a:rPr lang="zh-CN" altLang="en-US" sz="2400" dirty="0">
                <a:solidFill>
                  <a:srgbClr val="FF0000"/>
                </a:solidFill>
              </a:rPr>
              <a:t>层先法</a:t>
            </a:r>
            <a:r>
              <a:rPr lang="zh-CN" altLang="en-US" sz="2400" dirty="0"/>
              <a:t>演示</a:t>
            </a:r>
          </a:p>
        </p:txBody>
      </p:sp>
      <p:sp>
        <p:nvSpPr>
          <p:cNvPr id="5" name="矩形 4"/>
          <p:cNvSpPr/>
          <p:nvPr/>
        </p:nvSpPr>
        <p:spPr>
          <a:xfrm>
            <a:off x="9316505" y="4240270"/>
            <a:ext cx="12971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+mn-ea"/>
              </a:rPr>
              <a:t>So that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316505" y="4958634"/>
            <a:ext cx="203132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</a:rPr>
              <a:t>学习</a:t>
            </a:r>
            <a:r>
              <a:rPr lang="zh-CN" altLang="en-US" sz="2400" dirty="0"/>
              <a:t>建立解魔</a:t>
            </a:r>
            <a:endParaRPr lang="en-US" altLang="zh-CN" sz="2400" dirty="0"/>
          </a:p>
          <a:p>
            <a:r>
              <a:rPr lang="zh-CN" altLang="en-US" sz="2400" dirty="0"/>
              <a:t>方的最初认知</a:t>
            </a:r>
          </a:p>
        </p:txBody>
      </p:sp>
      <p:pic>
        <p:nvPicPr>
          <p:cNvPr id="25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469" y="1761717"/>
            <a:ext cx="1895446" cy="2063931"/>
          </a:xfrm>
          <a:prstGeom prst="rect">
            <a:avLst/>
          </a:prstGeom>
        </p:spPr>
      </p:pic>
      <p:pic>
        <p:nvPicPr>
          <p:cNvPr id="2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1110" y="1761717"/>
            <a:ext cx="1607697" cy="2213336"/>
          </a:xfrm>
          <a:prstGeom prst="rect">
            <a:avLst/>
          </a:prstGeom>
        </p:spPr>
      </p:pic>
      <p:pic>
        <p:nvPicPr>
          <p:cNvPr id="27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6505" y="1581752"/>
            <a:ext cx="1610027" cy="2243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002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9D065F-56AF-412E-9ABE-811A41777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用户故事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7" name="ïṡḷidé">
            <a:extLst>
              <a:ext uri="{FF2B5EF4-FFF2-40B4-BE49-F238E27FC236}">
                <a16:creationId xmlns:a16="http://schemas.microsoft.com/office/drawing/2014/main" id="{B7764A55-3603-40C4-BB16-4C2D7B3F3039}"/>
              </a:ext>
            </a:extLst>
          </p:cNvPr>
          <p:cNvSpPr/>
          <p:nvPr/>
        </p:nvSpPr>
        <p:spPr>
          <a:xfrm>
            <a:off x="1388163" y="4349337"/>
            <a:ext cx="1119688" cy="415908"/>
          </a:xfrm>
          <a:prstGeom prst="rect">
            <a:avLst/>
          </a:prstGeom>
        </p:spPr>
        <p:txBody>
          <a:bodyPr wrap="none" lIns="90000" tIns="46800" rIns="90000" bIns="46800" anchor="b" anchorCtr="0">
            <a:noAutofit/>
          </a:bodyPr>
          <a:lstStyle/>
          <a:p>
            <a:r>
              <a:rPr lang="en-US" altLang="zh-CN" sz="2400" b="1" dirty="0">
                <a:latin typeface="+mn-ea"/>
              </a:rPr>
              <a:t>As a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18" name="ïṡḷidé">
            <a:extLst>
              <a:ext uri="{FF2B5EF4-FFF2-40B4-BE49-F238E27FC236}">
                <a16:creationId xmlns:a16="http://schemas.microsoft.com/office/drawing/2014/main" id="{B7764A55-3603-40C4-BB16-4C2D7B3F3039}"/>
              </a:ext>
            </a:extLst>
          </p:cNvPr>
          <p:cNvSpPr/>
          <p:nvPr/>
        </p:nvSpPr>
        <p:spPr>
          <a:xfrm>
            <a:off x="970168" y="4889737"/>
            <a:ext cx="1955679" cy="849001"/>
          </a:xfrm>
          <a:prstGeom prst="rect">
            <a:avLst/>
          </a:prstGeom>
        </p:spPr>
        <p:txBody>
          <a:bodyPr wrap="none" lIns="90000" tIns="46800" rIns="90000" bIns="46800" anchor="b" anchorCtr="0">
            <a:no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有魔方基础</a:t>
            </a:r>
            <a:endParaRPr lang="en-US" altLang="zh-CN" sz="2400" dirty="0">
              <a:solidFill>
                <a:srgbClr val="FF0000"/>
              </a:solidFill>
              <a:latin typeface="+mn-ea"/>
            </a:endParaRPr>
          </a:p>
          <a:p>
            <a:r>
              <a:rPr lang="zh-CN" altLang="en-US" sz="2400" dirty="0">
                <a:latin typeface="+mn-ea"/>
              </a:rPr>
              <a:t>的高手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344806" y="4266649"/>
            <a:ext cx="1428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+mn-ea"/>
              </a:rPr>
              <a:t>Want to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274539" y="4965291"/>
            <a:ext cx="233910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+mn-ea"/>
              </a:rPr>
              <a:t>从</a:t>
            </a:r>
            <a:r>
              <a:rPr lang="en-US" altLang="zh-CN" sz="2400" dirty="0">
                <a:solidFill>
                  <a:srgbClr val="FF0000"/>
                </a:solidFill>
                <a:latin typeface="+mn-ea"/>
              </a:rPr>
              <a:t>CFOP</a:t>
            </a:r>
            <a:r>
              <a:rPr lang="zh-CN" altLang="en-US" sz="2400" dirty="0">
                <a:latin typeface="+mn-ea"/>
              </a:rPr>
              <a:t>和</a:t>
            </a:r>
            <a:endParaRPr lang="en-US" altLang="zh-CN" sz="2400" dirty="0">
              <a:latin typeface="+mn-ea"/>
            </a:endParaRPr>
          </a:p>
          <a:p>
            <a:r>
              <a:rPr lang="en-US" altLang="zh-CN" sz="2400" dirty="0" err="1">
                <a:solidFill>
                  <a:srgbClr val="FF0000"/>
                </a:solidFill>
                <a:latin typeface="+mn-ea"/>
              </a:rPr>
              <a:t>DeepCubeA</a:t>
            </a:r>
            <a:r>
              <a:rPr lang="zh-CN" altLang="en-US" sz="2400" dirty="0">
                <a:latin typeface="+mn-ea"/>
              </a:rPr>
              <a:t>法</a:t>
            </a:r>
            <a:endParaRPr lang="en-US" altLang="zh-CN" sz="2400" dirty="0">
              <a:latin typeface="+mn-ea"/>
            </a:endParaRPr>
          </a:p>
          <a:p>
            <a:r>
              <a:rPr lang="zh-CN" altLang="en-US" sz="2400" dirty="0">
                <a:latin typeface="+mn-ea"/>
              </a:rPr>
              <a:t>演示中获得启发</a:t>
            </a:r>
            <a:endParaRPr lang="zh-CN" altLang="en-US" sz="2400" dirty="0"/>
          </a:p>
        </p:txBody>
      </p:sp>
      <p:sp>
        <p:nvSpPr>
          <p:cNvPr id="5" name="矩形 4"/>
          <p:cNvSpPr/>
          <p:nvPr/>
        </p:nvSpPr>
        <p:spPr>
          <a:xfrm>
            <a:off x="9440886" y="4175812"/>
            <a:ext cx="12971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latin typeface="+mn-ea"/>
              </a:rPr>
              <a:t>So that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393242" y="4865454"/>
            <a:ext cx="17235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+mn-ea"/>
              </a:rPr>
              <a:t>提高水平，</a:t>
            </a:r>
            <a:endParaRPr lang="en-US" altLang="zh-CN" sz="2400" dirty="0">
              <a:latin typeface="+mn-ea"/>
            </a:endParaRPr>
          </a:p>
          <a:p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突破自我</a:t>
            </a:r>
            <a:endParaRPr lang="zh-CN" altLang="en-US" sz="2400" dirty="0"/>
          </a:p>
        </p:txBody>
      </p:sp>
      <p:pic>
        <p:nvPicPr>
          <p:cNvPr id="12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168" y="1615935"/>
            <a:ext cx="1955679" cy="2146167"/>
          </a:xfrm>
          <a:prstGeom prst="rect">
            <a:avLst/>
          </a:prstGeom>
        </p:spPr>
      </p:pic>
      <p:pic>
        <p:nvPicPr>
          <p:cNvPr id="13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4539" y="1615935"/>
            <a:ext cx="1569131" cy="2146167"/>
          </a:xfrm>
          <a:prstGeom prst="rect">
            <a:avLst/>
          </a:prstGeom>
        </p:spPr>
      </p:pic>
      <p:pic>
        <p:nvPicPr>
          <p:cNvPr id="14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3242" y="1615935"/>
            <a:ext cx="1566658" cy="218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741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9D065F-56AF-412E-9ABE-811A41777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用户故事</a:t>
            </a:r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17" name="ïṡḷidé">
            <a:extLst>
              <a:ext uri="{FF2B5EF4-FFF2-40B4-BE49-F238E27FC236}">
                <a16:creationId xmlns:a16="http://schemas.microsoft.com/office/drawing/2014/main" id="{B7764A55-3603-40C4-BB16-4C2D7B3F3039}"/>
              </a:ext>
            </a:extLst>
          </p:cNvPr>
          <p:cNvSpPr/>
          <p:nvPr/>
        </p:nvSpPr>
        <p:spPr>
          <a:xfrm>
            <a:off x="1026160" y="4248565"/>
            <a:ext cx="1119688" cy="415908"/>
          </a:xfrm>
          <a:prstGeom prst="rect">
            <a:avLst/>
          </a:prstGeom>
        </p:spPr>
        <p:txBody>
          <a:bodyPr wrap="none" lIns="90000" tIns="46800" rIns="90000" bIns="46800" anchor="b" anchorCtr="0">
            <a:noAutofit/>
          </a:bodyPr>
          <a:lstStyle/>
          <a:p>
            <a:r>
              <a:rPr lang="en-US" altLang="zh-CN" sz="2400" b="1" dirty="0">
                <a:latin typeface="+mn-ea"/>
              </a:rPr>
              <a:t>As a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18" name="ïṡḷidé">
            <a:extLst>
              <a:ext uri="{FF2B5EF4-FFF2-40B4-BE49-F238E27FC236}">
                <a16:creationId xmlns:a16="http://schemas.microsoft.com/office/drawing/2014/main" id="{B7764A55-3603-40C4-BB16-4C2D7B3F3039}"/>
              </a:ext>
            </a:extLst>
          </p:cNvPr>
          <p:cNvSpPr/>
          <p:nvPr/>
        </p:nvSpPr>
        <p:spPr>
          <a:xfrm>
            <a:off x="930729" y="4908192"/>
            <a:ext cx="1955679" cy="821996"/>
          </a:xfrm>
          <a:prstGeom prst="rect">
            <a:avLst/>
          </a:prstGeom>
        </p:spPr>
        <p:txBody>
          <a:bodyPr wrap="none" lIns="90000" tIns="46800" rIns="90000" bIns="46800" anchor="b" anchorCtr="0">
            <a:noAutofit/>
          </a:bodyPr>
          <a:lstStyle/>
          <a:p>
            <a:r>
              <a:rPr lang="zh-CN" altLang="en-US" sz="2400" dirty="0"/>
              <a:t>手上</a:t>
            </a:r>
            <a:r>
              <a:rPr lang="zh-CN" altLang="en-US" sz="2400" dirty="0">
                <a:solidFill>
                  <a:srgbClr val="FF0000"/>
                </a:solidFill>
              </a:rPr>
              <a:t>没有魔方</a:t>
            </a:r>
            <a:endParaRPr lang="en-US" altLang="zh-CN" sz="2400" dirty="0">
              <a:solidFill>
                <a:srgbClr val="FF0000"/>
              </a:solidFill>
            </a:endParaRPr>
          </a:p>
          <a:p>
            <a:r>
              <a:rPr lang="zh-CN" altLang="en-US" sz="2400" dirty="0"/>
              <a:t>的用户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217235" y="4216231"/>
            <a:ext cx="1428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+mn-ea"/>
              </a:rPr>
              <a:t>Want to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217235" y="4898738"/>
            <a:ext cx="183095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+mn-ea"/>
              </a:rPr>
              <a:t>借助网页的</a:t>
            </a:r>
            <a:endParaRPr lang="en-US" altLang="zh-CN" sz="2400" dirty="0">
              <a:latin typeface="+mn-ea"/>
            </a:endParaRPr>
          </a:p>
          <a:p>
            <a:r>
              <a:rPr lang="en-US" altLang="zh-CN" sz="2400" dirty="0">
                <a:solidFill>
                  <a:srgbClr val="FF0000"/>
                </a:solidFill>
                <a:latin typeface="+mn-ea"/>
              </a:rPr>
              <a:t>3D</a:t>
            </a: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魔方组件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9560483" y="4193354"/>
            <a:ext cx="12971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latin typeface="+mn-ea"/>
              </a:rPr>
              <a:t>So that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560483" y="4889737"/>
            <a:ext cx="17235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在网页上</a:t>
            </a:r>
            <a:endParaRPr lang="en-US" altLang="zh-CN" sz="2400" dirty="0"/>
          </a:p>
          <a:p>
            <a:r>
              <a:rPr lang="zh-CN" altLang="en-US" sz="2400" dirty="0">
                <a:solidFill>
                  <a:srgbClr val="FF0000"/>
                </a:solidFill>
              </a:rPr>
              <a:t>在线玩魔方</a:t>
            </a:r>
            <a:endParaRPr lang="zh-CN" altLang="en-US" sz="2400" dirty="0"/>
          </a:p>
        </p:txBody>
      </p:sp>
      <p:pic>
        <p:nvPicPr>
          <p:cNvPr id="13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7235" y="1549382"/>
            <a:ext cx="1569131" cy="2146167"/>
          </a:xfrm>
          <a:prstGeom prst="rect">
            <a:avLst/>
          </a:prstGeom>
        </p:spPr>
      </p:pic>
      <p:pic>
        <p:nvPicPr>
          <p:cNvPr id="15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729" y="1691181"/>
            <a:ext cx="1529232" cy="2066529"/>
          </a:xfrm>
          <a:prstGeom prst="rect">
            <a:avLst/>
          </a:prstGeom>
        </p:spPr>
      </p:pic>
      <p:pic>
        <p:nvPicPr>
          <p:cNvPr id="16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3105" y="1694563"/>
            <a:ext cx="1880927" cy="2000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04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9D065F-56AF-412E-9ABE-811A41777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功能需求</a:t>
            </a:r>
          </a:p>
        </p:txBody>
      </p: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D48CDC94-7297-4D8E-BCC6-806FE4086DAC}"/>
              </a:ext>
            </a:extLst>
          </p:cNvPr>
          <p:cNvGrpSpPr/>
          <p:nvPr/>
        </p:nvGrpSpPr>
        <p:grpSpPr>
          <a:xfrm>
            <a:off x="916355" y="3157291"/>
            <a:ext cx="4095781" cy="1383502"/>
            <a:chOff x="627142" y="3128839"/>
            <a:chExt cx="4095781" cy="1383502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5DBB39C5-9B24-4904-99DA-D3491AF988B0}"/>
                </a:ext>
              </a:extLst>
            </p:cNvPr>
            <p:cNvGrpSpPr/>
            <p:nvPr/>
          </p:nvGrpSpPr>
          <p:grpSpPr>
            <a:xfrm>
              <a:off x="627142" y="3203095"/>
              <a:ext cx="652112" cy="652112"/>
              <a:chOff x="806846" y="3382799"/>
              <a:chExt cx="472408" cy="472408"/>
            </a:xfrm>
          </p:grpSpPr>
          <p:sp>
            <p:nvSpPr>
              <p:cNvPr id="31" name="ïṩ1íḍe">
                <a:extLst>
                  <a:ext uri="{FF2B5EF4-FFF2-40B4-BE49-F238E27FC236}">
                    <a16:creationId xmlns:a16="http://schemas.microsoft.com/office/drawing/2014/main" id="{615E9A25-E732-4725-950B-195C608E63A6}"/>
                  </a:ext>
                </a:extLst>
              </p:cNvPr>
              <p:cNvSpPr/>
              <p:nvPr/>
            </p:nvSpPr>
            <p:spPr>
              <a:xfrm>
                <a:off x="806846" y="3382799"/>
                <a:ext cx="472408" cy="4724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iṩḻïḓé">
                <a:extLst>
                  <a:ext uri="{FF2B5EF4-FFF2-40B4-BE49-F238E27FC236}">
                    <a16:creationId xmlns:a16="http://schemas.microsoft.com/office/drawing/2014/main" id="{8615643C-4BCB-4F65-83D9-D58F646865EC}"/>
                  </a:ext>
                </a:extLst>
              </p:cNvPr>
              <p:cNvSpPr/>
              <p:nvPr/>
            </p:nvSpPr>
            <p:spPr>
              <a:xfrm>
                <a:off x="951189" y="3522648"/>
                <a:ext cx="183723" cy="1927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04" h="21302" extrusionOk="0">
                    <a:moveTo>
                      <a:pt x="7816" y="21302"/>
                    </a:moveTo>
                    <a:cubicBezTo>
                      <a:pt x="7132" y="21302"/>
                      <a:pt x="6483" y="20993"/>
                      <a:pt x="6068" y="20461"/>
                    </a:cubicBezTo>
                    <a:lnTo>
                      <a:pt x="445" y="13277"/>
                    </a:lnTo>
                    <a:cubicBezTo>
                      <a:pt x="-287" y="12344"/>
                      <a:pt x="-97" y="11016"/>
                      <a:pt x="870" y="10308"/>
                    </a:cubicBezTo>
                    <a:cubicBezTo>
                      <a:pt x="1838" y="9597"/>
                      <a:pt x="3211" y="9785"/>
                      <a:pt x="3943" y="10719"/>
                    </a:cubicBezTo>
                    <a:lnTo>
                      <a:pt x="7643" y="15442"/>
                    </a:lnTo>
                    <a:lnTo>
                      <a:pt x="16946" y="999"/>
                    </a:lnTo>
                    <a:cubicBezTo>
                      <a:pt x="17586" y="6"/>
                      <a:pt x="18940" y="-298"/>
                      <a:pt x="19969" y="321"/>
                    </a:cubicBezTo>
                    <a:cubicBezTo>
                      <a:pt x="20997" y="939"/>
                      <a:pt x="21313" y="2248"/>
                      <a:pt x="20671" y="3243"/>
                    </a:cubicBezTo>
                    <a:lnTo>
                      <a:pt x="9680" y="20301"/>
                    </a:lnTo>
                    <a:cubicBezTo>
                      <a:pt x="9299" y="20896"/>
                      <a:pt x="8639" y="21267"/>
                      <a:pt x="7917" y="21299"/>
                    </a:cubicBezTo>
                    <a:cubicBezTo>
                      <a:pt x="7882" y="21302"/>
                      <a:pt x="7851" y="21302"/>
                      <a:pt x="7816" y="21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3" name="îṥľïḋè">
              <a:extLst>
                <a:ext uri="{FF2B5EF4-FFF2-40B4-BE49-F238E27FC236}">
                  <a16:creationId xmlns:a16="http://schemas.microsoft.com/office/drawing/2014/main" id="{A540D737-97BD-4E5D-B28C-8E9C255956D9}"/>
                </a:ext>
              </a:extLst>
            </p:cNvPr>
            <p:cNvSpPr/>
            <p:nvPr/>
          </p:nvSpPr>
          <p:spPr>
            <a:xfrm>
              <a:off x="1364162" y="3128839"/>
              <a:ext cx="2099500" cy="472408"/>
            </a:xfrm>
            <a:prstGeom prst="rect">
              <a:avLst/>
            </a:prstGeom>
          </p:spPr>
          <p:txBody>
            <a:bodyPr wrap="none" lIns="90000" tIns="46800" rIns="90000" bIns="46800" anchor="b" anchorCtr="0">
              <a:normAutofit/>
            </a:bodyPr>
            <a:lstStyle/>
            <a:p>
              <a:r>
                <a:rPr lang="zh-CN" altLang="en-US" sz="2200" b="1"/>
                <a:t>初始状态输入</a:t>
              </a:r>
              <a:endParaRPr lang="zh-CN" altLang="en-US" sz="2200" b="1" dirty="0"/>
            </a:p>
          </p:txBody>
        </p:sp>
        <p:sp>
          <p:nvSpPr>
            <p:cNvPr id="34" name="íṣ1ídê">
              <a:extLst>
                <a:ext uri="{FF2B5EF4-FFF2-40B4-BE49-F238E27FC236}">
                  <a16:creationId xmlns:a16="http://schemas.microsoft.com/office/drawing/2014/main" id="{0F30CA30-CF6B-4B71-A8AD-056081E9CF6F}"/>
                </a:ext>
              </a:extLst>
            </p:cNvPr>
            <p:cNvSpPr/>
            <p:nvPr/>
          </p:nvSpPr>
          <p:spPr>
            <a:xfrm>
              <a:off x="1364674" y="3526390"/>
              <a:ext cx="3358249" cy="985951"/>
            </a:xfrm>
            <a:prstGeom prst="rect">
              <a:avLst/>
            </a:prstGeom>
          </p:spPr>
          <p:txBody>
            <a:bodyPr wrap="square" lIns="90000" tIns="46800" rIns="90000" bIns="46800" anchor="t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/>
                <a:t>允许用户输入魔方的初始状态，从而对魔方实物提供参考。</a:t>
              </a:r>
              <a:endParaRPr lang="en-US" altLang="zh-CN" dirty="0"/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0CCE49E1-B78E-490F-8E48-CF01ECC1D60C}"/>
              </a:ext>
            </a:extLst>
          </p:cNvPr>
          <p:cNvGrpSpPr/>
          <p:nvPr/>
        </p:nvGrpSpPr>
        <p:grpSpPr>
          <a:xfrm>
            <a:off x="916355" y="5127769"/>
            <a:ext cx="652112" cy="652112"/>
            <a:chOff x="803092" y="5289717"/>
            <a:chExt cx="472408" cy="472408"/>
          </a:xfrm>
        </p:grpSpPr>
        <p:sp>
          <p:nvSpPr>
            <p:cNvPr id="35" name="ïŝļîdê">
              <a:extLst>
                <a:ext uri="{FF2B5EF4-FFF2-40B4-BE49-F238E27FC236}">
                  <a16:creationId xmlns:a16="http://schemas.microsoft.com/office/drawing/2014/main" id="{BF3490A5-3B5B-4B05-ADD3-16ADE973FDCE}"/>
                </a:ext>
              </a:extLst>
            </p:cNvPr>
            <p:cNvSpPr/>
            <p:nvPr/>
          </p:nvSpPr>
          <p:spPr>
            <a:xfrm>
              <a:off x="803092" y="5289717"/>
              <a:ext cx="472408" cy="4724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îś1íde">
              <a:extLst>
                <a:ext uri="{FF2B5EF4-FFF2-40B4-BE49-F238E27FC236}">
                  <a16:creationId xmlns:a16="http://schemas.microsoft.com/office/drawing/2014/main" id="{9C0A5227-13A9-44A2-8186-15893A09C0C4}"/>
                </a:ext>
              </a:extLst>
            </p:cNvPr>
            <p:cNvSpPr/>
            <p:nvPr/>
          </p:nvSpPr>
          <p:spPr>
            <a:xfrm>
              <a:off x="947435" y="5429566"/>
              <a:ext cx="183723" cy="1927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4" h="21302" extrusionOk="0">
                  <a:moveTo>
                    <a:pt x="7816" y="21302"/>
                  </a:moveTo>
                  <a:cubicBezTo>
                    <a:pt x="7132" y="21302"/>
                    <a:pt x="6483" y="20993"/>
                    <a:pt x="6068" y="20461"/>
                  </a:cubicBezTo>
                  <a:lnTo>
                    <a:pt x="445" y="13277"/>
                  </a:lnTo>
                  <a:cubicBezTo>
                    <a:pt x="-287" y="12344"/>
                    <a:pt x="-97" y="11016"/>
                    <a:pt x="870" y="10308"/>
                  </a:cubicBezTo>
                  <a:cubicBezTo>
                    <a:pt x="1838" y="9597"/>
                    <a:pt x="3211" y="9785"/>
                    <a:pt x="3943" y="10719"/>
                  </a:cubicBezTo>
                  <a:lnTo>
                    <a:pt x="7643" y="15442"/>
                  </a:lnTo>
                  <a:lnTo>
                    <a:pt x="16946" y="999"/>
                  </a:lnTo>
                  <a:cubicBezTo>
                    <a:pt x="17586" y="6"/>
                    <a:pt x="18940" y="-298"/>
                    <a:pt x="19969" y="321"/>
                  </a:cubicBezTo>
                  <a:cubicBezTo>
                    <a:pt x="20997" y="939"/>
                    <a:pt x="21313" y="2248"/>
                    <a:pt x="20671" y="3243"/>
                  </a:cubicBezTo>
                  <a:lnTo>
                    <a:pt x="9680" y="20301"/>
                  </a:lnTo>
                  <a:cubicBezTo>
                    <a:pt x="9299" y="20896"/>
                    <a:pt x="8639" y="21267"/>
                    <a:pt x="7917" y="21299"/>
                  </a:cubicBezTo>
                  <a:cubicBezTo>
                    <a:pt x="7882" y="21302"/>
                    <a:pt x="7851" y="21302"/>
                    <a:pt x="7816" y="2130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37" name="ïş1íďè">
            <a:extLst>
              <a:ext uri="{FF2B5EF4-FFF2-40B4-BE49-F238E27FC236}">
                <a16:creationId xmlns:a16="http://schemas.microsoft.com/office/drawing/2014/main" id="{EAF7983C-4C7D-4534-B1B1-1B9E85769B8E}"/>
              </a:ext>
            </a:extLst>
          </p:cNvPr>
          <p:cNvSpPr/>
          <p:nvPr/>
        </p:nvSpPr>
        <p:spPr>
          <a:xfrm>
            <a:off x="1708788" y="5127769"/>
            <a:ext cx="3629532" cy="415908"/>
          </a:xfrm>
          <a:prstGeom prst="rect">
            <a:avLst/>
          </a:prstGeom>
        </p:spPr>
        <p:txBody>
          <a:bodyPr wrap="none" lIns="90000" tIns="46800" rIns="90000" bIns="46800" anchor="b" anchorCtr="0">
            <a:normAutofit fontScale="92500" lnSpcReduction="10000"/>
          </a:bodyPr>
          <a:lstStyle/>
          <a:p>
            <a:r>
              <a:rPr lang="zh-CN" altLang="en-US" sz="2400" b="1"/>
              <a:t>魔方合法性验证</a:t>
            </a:r>
            <a:endParaRPr lang="zh-CN" altLang="en-US" sz="2400" b="1" dirty="0"/>
          </a:p>
        </p:txBody>
      </p:sp>
      <p:sp>
        <p:nvSpPr>
          <p:cNvPr id="38" name="îṧľïďè">
            <a:extLst>
              <a:ext uri="{FF2B5EF4-FFF2-40B4-BE49-F238E27FC236}">
                <a16:creationId xmlns:a16="http://schemas.microsoft.com/office/drawing/2014/main" id="{1452CC17-BCB3-472A-8A34-2F45E5A82188}"/>
              </a:ext>
            </a:extLst>
          </p:cNvPr>
          <p:cNvSpPr/>
          <p:nvPr/>
        </p:nvSpPr>
        <p:spPr>
          <a:xfrm>
            <a:off x="1708788" y="5543678"/>
            <a:ext cx="3630303" cy="415908"/>
          </a:xfrm>
          <a:prstGeom prst="rect">
            <a:avLst/>
          </a:prstGeom>
        </p:spPr>
        <p:txBody>
          <a:bodyPr wrap="square" lIns="90000" tIns="46800" rIns="90000" bIns="46800"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/>
              <a:t>设计约束条件，判断魔方的合法性。</a:t>
            </a:r>
            <a:endParaRPr lang="en-US" altLang="zh-CN" dirty="0"/>
          </a:p>
        </p:txBody>
      </p: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D8BACCCA-FDC2-48BF-BDF8-D8A969C786B8}"/>
              </a:ext>
            </a:extLst>
          </p:cNvPr>
          <p:cNvGrpSpPr/>
          <p:nvPr/>
        </p:nvGrpSpPr>
        <p:grpSpPr>
          <a:xfrm>
            <a:off x="6381082" y="1557265"/>
            <a:ext cx="4393956" cy="831817"/>
            <a:chOff x="6247916" y="1601655"/>
            <a:chExt cx="4393956" cy="831817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4EF4E30E-F129-4048-B98A-7FCC5CCD6065}"/>
                </a:ext>
              </a:extLst>
            </p:cNvPr>
            <p:cNvGrpSpPr/>
            <p:nvPr/>
          </p:nvGrpSpPr>
          <p:grpSpPr>
            <a:xfrm>
              <a:off x="6247916" y="1637164"/>
              <a:ext cx="652112" cy="652112"/>
              <a:chOff x="6427620" y="1816868"/>
              <a:chExt cx="472408" cy="472408"/>
            </a:xfrm>
          </p:grpSpPr>
          <p:sp>
            <p:nvSpPr>
              <p:cNvPr id="39" name="îṩ1íḑe">
                <a:extLst>
                  <a:ext uri="{FF2B5EF4-FFF2-40B4-BE49-F238E27FC236}">
                    <a16:creationId xmlns:a16="http://schemas.microsoft.com/office/drawing/2014/main" id="{75276B63-D341-4DA1-90BC-6277B9514A7E}"/>
                  </a:ext>
                </a:extLst>
              </p:cNvPr>
              <p:cNvSpPr/>
              <p:nvPr/>
            </p:nvSpPr>
            <p:spPr>
              <a:xfrm>
                <a:off x="6427620" y="1816868"/>
                <a:ext cx="472408" cy="4724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íṩľiḋé">
                <a:extLst>
                  <a:ext uri="{FF2B5EF4-FFF2-40B4-BE49-F238E27FC236}">
                    <a16:creationId xmlns:a16="http://schemas.microsoft.com/office/drawing/2014/main" id="{8257CA00-91DC-4AE5-86B0-D086CB81C9BB}"/>
                  </a:ext>
                </a:extLst>
              </p:cNvPr>
              <p:cNvSpPr/>
              <p:nvPr/>
            </p:nvSpPr>
            <p:spPr>
              <a:xfrm>
                <a:off x="6571963" y="1956717"/>
                <a:ext cx="183723" cy="1927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04" h="21302" extrusionOk="0">
                    <a:moveTo>
                      <a:pt x="7816" y="21302"/>
                    </a:moveTo>
                    <a:cubicBezTo>
                      <a:pt x="7132" y="21302"/>
                      <a:pt x="6483" y="20993"/>
                      <a:pt x="6068" y="20461"/>
                    </a:cubicBezTo>
                    <a:lnTo>
                      <a:pt x="445" y="13277"/>
                    </a:lnTo>
                    <a:cubicBezTo>
                      <a:pt x="-287" y="12344"/>
                      <a:pt x="-97" y="11016"/>
                      <a:pt x="870" y="10308"/>
                    </a:cubicBezTo>
                    <a:cubicBezTo>
                      <a:pt x="1838" y="9597"/>
                      <a:pt x="3211" y="9785"/>
                      <a:pt x="3943" y="10719"/>
                    </a:cubicBezTo>
                    <a:lnTo>
                      <a:pt x="7643" y="15442"/>
                    </a:lnTo>
                    <a:lnTo>
                      <a:pt x="16946" y="999"/>
                    </a:lnTo>
                    <a:cubicBezTo>
                      <a:pt x="17586" y="6"/>
                      <a:pt x="18940" y="-298"/>
                      <a:pt x="19969" y="321"/>
                    </a:cubicBezTo>
                    <a:cubicBezTo>
                      <a:pt x="20997" y="939"/>
                      <a:pt x="21313" y="2248"/>
                      <a:pt x="20671" y="3243"/>
                    </a:cubicBezTo>
                    <a:lnTo>
                      <a:pt x="9680" y="20301"/>
                    </a:lnTo>
                    <a:cubicBezTo>
                      <a:pt x="9299" y="20896"/>
                      <a:pt x="8639" y="21267"/>
                      <a:pt x="7917" y="21299"/>
                    </a:cubicBezTo>
                    <a:cubicBezTo>
                      <a:pt x="7882" y="21302"/>
                      <a:pt x="7851" y="21302"/>
                      <a:pt x="7816" y="21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1" name="îṥliḋé">
              <a:extLst>
                <a:ext uri="{FF2B5EF4-FFF2-40B4-BE49-F238E27FC236}">
                  <a16:creationId xmlns:a16="http://schemas.microsoft.com/office/drawing/2014/main" id="{FFF05C1C-BBEC-46E0-8C11-2BAA380C3876}"/>
                </a:ext>
              </a:extLst>
            </p:cNvPr>
            <p:cNvSpPr/>
            <p:nvPr/>
          </p:nvSpPr>
          <p:spPr>
            <a:xfrm>
              <a:off x="7011569" y="1601655"/>
              <a:ext cx="3629532" cy="415908"/>
            </a:xfrm>
            <a:prstGeom prst="rect">
              <a:avLst/>
            </a:prstGeom>
          </p:spPr>
          <p:txBody>
            <a:bodyPr wrap="none" lIns="90000" tIns="46800" rIns="90000" bIns="46800" anchor="b" anchorCtr="0">
              <a:normAutofit fontScale="92500" lnSpcReduction="10000"/>
            </a:bodyPr>
            <a:lstStyle/>
            <a:p>
              <a:r>
                <a:rPr lang="zh-CN" altLang="en-US" sz="2400" b="1"/>
                <a:t>魔方转动效果</a:t>
              </a:r>
              <a:endParaRPr lang="zh-CN" altLang="en-US" sz="2400" b="1" dirty="0"/>
            </a:p>
          </p:txBody>
        </p:sp>
        <p:sp>
          <p:nvSpPr>
            <p:cNvPr id="42" name="íSľíḋè">
              <a:extLst>
                <a:ext uri="{FF2B5EF4-FFF2-40B4-BE49-F238E27FC236}">
                  <a16:creationId xmlns:a16="http://schemas.microsoft.com/office/drawing/2014/main" id="{D866EAD3-BE18-4DD7-8B2D-F8CF8E127088}"/>
                </a:ext>
              </a:extLst>
            </p:cNvPr>
            <p:cNvSpPr/>
            <p:nvPr/>
          </p:nvSpPr>
          <p:spPr>
            <a:xfrm>
              <a:off x="7011569" y="2017564"/>
              <a:ext cx="3630303" cy="415908"/>
            </a:xfrm>
            <a:prstGeom prst="rect">
              <a:avLst/>
            </a:prstGeom>
          </p:spPr>
          <p:txBody>
            <a:bodyPr wrap="square" lIns="90000" tIns="46800" rIns="90000" bIns="46800" anchor="t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/>
                <a:t>点击魔方实现</a:t>
              </a:r>
              <a:r>
                <a:rPr lang="en-US" altLang="zh-CN"/>
                <a:t>3D</a:t>
              </a:r>
              <a:r>
                <a:rPr lang="zh-CN" altLang="en-US"/>
                <a:t>转动的视觉效果。</a:t>
              </a:r>
              <a:endParaRPr lang="en-US" altLang="zh-CN" dirty="0"/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F96620D7-A058-49C5-A387-8B4620567571}"/>
              </a:ext>
            </a:extLst>
          </p:cNvPr>
          <p:cNvGrpSpPr/>
          <p:nvPr/>
        </p:nvGrpSpPr>
        <p:grpSpPr>
          <a:xfrm>
            <a:off x="6386088" y="3167654"/>
            <a:ext cx="5566425" cy="1581912"/>
            <a:chOff x="6252922" y="3157350"/>
            <a:chExt cx="5566425" cy="1581912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9309597F-D6DB-4916-B77E-8411F74AAA54}"/>
                </a:ext>
              </a:extLst>
            </p:cNvPr>
            <p:cNvGrpSpPr/>
            <p:nvPr/>
          </p:nvGrpSpPr>
          <p:grpSpPr>
            <a:xfrm>
              <a:off x="6252922" y="3166228"/>
              <a:ext cx="652112" cy="652112"/>
              <a:chOff x="6432626" y="3345932"/>
              <a:chExt cx="472408" cy="472408"/>
            </a:xfrm>
          </p:grpSpPr>
          <p:sp>
            <p:nvSpPr>
              <p:cNvPr id="43" name="íşḷîḓè">
                <a:extLst>
                  <a:ext uri="{FF2B5EF4-FFF2-40B4-BE49-F238E27FC236}">
                    <a16:creationId xmlns:a16="http://schemas.microsoft.com/office/drawing/2014/main" id="{6648BCD1-4911-4C94-A8C4-76098F04E8E5}"/>
                  </a:ext>
                </a:extLst>
              </p:cNvPr>
              <p:cNvSpPr/>
              <p:nvPr/>
            </p:nvSpPr>
            <p:spPr>
              <a:xfrm>
                <a:off x="6432626" y="3345932"/>
                <a:ext cx="472408" cy="4724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îSḷiďé">
                <a:extLst>
                  <a:ext uri="{FF2B5EF4-FFF2-40B4-BE49-F238E27FC236}">
                    <a16:creationId xmlns:a16="http://schemas.microsoft.com/office/drawing/2014/main" id="{548AF987-C664-4C51-A30B-513EFAA2E3CE}"/>
                  </a:ext>
                </a:extLst>
              </p:cNvPr>
              <p:cNvSpPr/>
              <p:nvPr/>
            </p:nvSpPr>
            <p:spPr>
              <a:xfrm>
                <a:off x="6576969" y="3485781"/>
                <a:ext cx="183723" cy="1927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04" h="21302" extrusionOk="0">
                    <a:moveTo>
                      <a:pt x="7816" y="21302"/>
                    </a:moveTo>
                    <a:cubicBezTo>
                      <a:pt x="7132" y="21302"/>
                      <a:pt x="6483" y="20993"/>
                      <a:pt x="6068" y="20461"/>
                    </a:cubicBezTo>
                    <a:lnTo>
                      <a:pt x="445" y="13277"/>
                    </a:lnTo>
                    <a:cubicBezTo>
                      <a:pt x="-287" y="12344"/>
                      <a:pt x="-97" y="11016"/>
                      <a:pt x="870" y="10308"/>
                    </a:cubicBezTo>
                    <a:cubicBezTo>
                      <a:pt x="1838" y="9597"/>
                      <a:pt x="3211" y="9785"/>
                      <a:pt x="3943" y="10719"/>
                    </a:cubicBezTo>
                    <a:lnTo>
                      <a:pt x="7643" y="15442"/>
                    </a:lnTo>
                    <a:lnTo>
                      <a:pt x="16946" y="999"/>
                    </a:lnTo>
                    <a:cubicBezTo>
                      <a:pt x="17586" y="6"/>
                      <a:pt x="18940" y="-298"/>
                      <a:pt x="19969" y="321"/>
                    </a:cubicBezTo>
                    <a:cubicBezTo>
                      <a:pt x="20997" y="939"/>
                      <a:pt x="21313" y="2248"/>
                      <a:pt x="20671" y="3243"/>
                    </a:cubicBezTo>
                    <a:lnTo>
                      <a:pt x="9680" y="20301"/>
                    </a:lnTo>
                    <a:cubicBezTo>
                      <a:pt x="9299" y="20896"/>
                      <a:pt x="8639" y="21267"/>
                      <a:pt x="7917" y="21299"/>
                    </a:cubicBezTo>
                    <a:cubicBezTo>
                      <a:pt x="7882" y="21302"/>
                      <a:pt x="7851" y="21302"/>
                      <a:pt x="7816" y="21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5" name="ïṡḷidé">
              <a:extLst>
                <a:ext uri="{FF2B5EF4-FFF2-40B4-BE49-F238E27FC236}">
                  <a16:creationId xmlns:a16="http://schemas.microsoft.com/office/drawing/2014/main" id="{534C7D40-8863-450E-B29A-4262DC70B93D}"/>
                </a:ext>
              </a:extLst>
            </p:cNvPr>
            <p:cNvSpPr/>
            <p:nvPr/>
          </p:nvSpPr>
          <p:spPr>
            <a:xfrm>
              <a:off x="6989940" y="3157350"/>
              <a:ext cx="4829407" cy="415908"/>
            </a:xfrm>
            <a:prstGeom prst="rect">
              <a:avLst/>
            </a:prstGeom>
          </p:spPr>
          <p:txBody>
            <a:bodyPr wrap="none" lIns="90000" tIns="46800" rIns="90000" bIns="46800" anchor="b" anchorCtr="0">
              <a:normAutofit fontScale="92500" lnSpcReduction="10000"/>
            </a:bodyPr>
            <a:lstStyle/>
            <a:p>
              <a:r>
                <a:rPr lang="zh-CN" altLang="en-US" sz="2400" b="1" dirty="0"/>
                <a:t>层先法</a:t>
              </a:r>
              <a:r>
                <a:rPr lang="en-US" altLang="zh-CN" sz="2400" b="1" dirty="0"/>
                <a:t>+CFOP</a:t>
              </a:r>
              <a:r>
                <a:rPr lang="zh-CN" altLang="en-US" sz="2400" b="1" dirty="0"/>
                <a:t>法</a:t>
              </a:r>
              <a:r>
                <a:rPr lang="en-US" altLang="zh-CN" sz="2400" b="1" dirty="0"/>
                <a:t>+K</a:t>
              </a:r>
              <a:r>
                <a:rPr lang="zh-CN" altLang="en-US" sz="2400" b="1" dirty="0"/>
                <a:t>算法</a:t>
              </a:r>
              <a:r>
                <a:rPr lang="en-US" altLang="zh-CN" sz="2400" b="1" dirty="0"/>
                <a:t>+</a:t>
              </a:r>
              <a:r>
                <a:rPr lang="en-US" altLang="zh-CN" sz="2400" b="1" dirty="0" err="1"/>
                <a:t>DeepCubeA</a:t>
              </a:r>
              <a:endParaRPr lang="zh-CN" altLang="en-US" sz="2400" b="1" dirty="0"/>
            </a:p>
          </p:txBody>
        </p:sp>
        <p:sp>
          <p:nvSpPr>
            <p:cNvPr id="46" name="îṣļíḓè">
              <a:extLst>
                <a:ext uri="{FF2B5EF4-FFF2-40B4-BE49-F238E27FC236}">
                  <a16:creationId xmlns:a16="http://schemas.microsoft.com/office/drawing/2014/main" id="{1D8A9E1E-EE12-47D8-9A35-58CEF63835C9}"/>
                </a:ext>
              </a:extLst>
            </p:cNvPr>
            <p:cNvSpPr/>
            <p:nvPr/>
          </p:nvSpPr>
          <p:spPr>
            <a:xfrm>
              <a:off x="6989941" y="3513617"/>
              <a:ext cx="4237608" cy="1225645"/>
            </a:xfrm>
            <a:prstGeom prst="rect">
              <a:avLst/>
            </a:prstGeom>
          </p:spPr>
          <p:txBody>
            <a:bodyPr wrap="square" lIns="90000" tIns="46800" rIns="90000" bIns="46800" anchor="t">
              <a:normAutofit/>
            </a:bodyPr>
            <a:lstStyle/>
            <a:p>
              <a:pPr>
                <a:lnSpc>
                  <a:spcPct val="160000"/>
                </a:lnSpc>
              </a:pPr>
              <a:r>
                <a:rPr lang="zh-CN" altLang="en-US"/>
                <a:t>提供不同的解魔方算法，从而适应具有不同经验的用户的需求。</a:t>
              </a:r>
              <a:endParaRPr lang="en-US" altLang="zh-CN" dirty="0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84F63D52-CF35-4FE9-A9B5-1CD1A9535F73}"/>
              </a:ext>
            </a:extLst>
          </p:cNvPr>
          <p:cNvGrpSpPr/>
          <p:nvPr/>
        </p:nvGrpSpPr>
        <p:grpSpPr>
          <a:xfrm>
            <a:off x="6386088" y="5065623"/>
            <a:ext cx="652112" cy="652112"/>
            <a:chOff x="6432626" y="5289717"/>
            <a:chExt cx="472408" cy="472408"/>
          </a:xfrm>
        </p:grpSpPr>
        <p:sp>
          <p:nvSpPr>
            <p:cNvPr id="50" name="ïṩ1íḍe">
              <a:extLst>
                <a:ext uri="{FF2B5EF4-FFF2-40B4-BE49-F238E27FC236}">
                  <a16:creationId xmlns:a16="http://schemas.microsoft.com/office/drawing/2014/main" id="{FBAE2918-276A-46B7-BF77-F2C3F7830E6D}"/>
                </a:ext>
              </a:extLst>
            </p:cNvPr>
            <p:cNvSpPr/>
            <p:nvPr/>
          </p:nvSpPr>
          <p:spPr>
            <a:xfrm>
              <a:off x="6432626" y="5289717"/>
              <a:ext cx="472408" cy="4724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iṩḻïḓé">
              <a:extLst>
                <a:ext uri="{FF2B5EF4-FFF2-40B4-BE49-F238E27FC236}">
                  <a16:creationId xmlns:a16="http://schemas.microsoft.com/office/drawing/2014/main" id="{82992413-A2AD-4DF3-8F73-BC8D38F42493}"/>
                </a:ext>
              </a:extLst>
            </p:cNvPr>
            <p:cNvSpPr/>
            <p:nvPr/>
          </p:nvSpPr>
          <p:spPr>
            <a:xfrm>
              <a:off x="6576969" y="5429566"/>
              <a:ext cx="183723" cy="1927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4" h="21302" extrusionOk="0">
                  <a:moveTo>
                    <a:pt x="7816" y="21302"/>
                  </a:moveTo>
                  <a:cubicBezTo>
                    <a:pt x="7132" y="21302"/>
                    <a:pt x="6483" y="20993"/>
                    <a:pt x="6068" y="20461"/>
                  </a:cubicBezTo>
                  <a:lnTo>
                    <a:pt x="445" y="13277"/>
                  </a:lnTo>
                  <a:cubicBezTo>
                    <a:pt x="-287" y="12344"/>
                    <a:pt x="-97" y="11016"/>
                    <a:pt x="870" y="10308"/>
                  </a:cubicBezTo>
                  <a:cubicBezTo>
                    <a:pt x="1838" y="9597"/>
                    <a:pt x="3211" y="9785"/>
                    <a:pt x="3943" y="10719"/>
                  </a:cubicBezTo>
                  <a:lnTo>
                    <a:pt x="7643" y="15442"/>
                  </a:lnTo>
                  <a:lnTo>
                    <a:pt x="16946" y="999"/>
                  </a:lnTo>
                  <a:cubicBezTo>
                    <a:pt x="17586" y="6"/>
                    <a:pt x="18940" y="-298"/>
                    <a:pt x="19969" y="321"/>
                  </a:cubicBezTo>
                  <a:cubicBezTo>
                    <a:pt x="20997" y="939"/>
                    <a:pt x="21313" y="2248"/>
                    <a:pt x="20671" y="3243"/>
                  </a:cubicBezTo>
                  <a:lnTo>
                    <a:pt x="9680" y="20301"/>
                  </a:lnTo>
                  <a:cubicBezTo>
                    <a:pt x="9299" y="20896"/>
                    <a:pt x="8639" y="21267"/>
                    <a:pt x="7917" y="21299"/>
                  </a:cubicBezTo>
                  <a:cubicBezTo>
                    <a:pt x="7882" y="21302"/>
                    <a:pt x="7851" y="21302"/>
                    <a:pt x="7816" y="2130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52" name="îṥľïḋè">
            <a:extLst>
              <a:ext uri="{FF2B5EF4-FFF2-40B4-BE49-F238E27FC236}">
                <a16:creationId xmlns:a16="http://schemas.microsoft.com/office/drawing/2014/main" id="{20B645D5-24F0-427E-8D93-DB0208BBF84F}"/>
              </a:ext>
            </a:extLst>
          </p:cNvPr>
          <p:cNvSpPr/>
          <p:nvPr/>
        </p:nvSpPr>
        <p:spPr>
          <a:xfrm>
            <a:off x="7140863" y="5065623"/>
            <a:ext cx="3629532" cy="415908"/>
          </a:xfrm>
          <a:prstGeom prst="rect">
            <a:avLst/>
          </a:prstGeom>
        </p:spPr>
        <p:txBody>
          <a:bodyPr wrap="none" lIns="90000" tIns="46800" rIns="90000" bIns="46800" anchor="b" anchorCtr="0">
            <a:normAutofit fontScale="92500" lnSpcReduction="10000"/>
          </a:bodyPr>
          <a:lstStyle/>
          <a:p>
            <a:r>
              <a:rPr lang="zh-CN" altLang="en-US" sz="2400" b="1"/>
              <a:t>单步执行功能</a:t>
            </a:r>
            <a:endParaRPr lang="zh-CN" altLang="en-US" sz="2400" b="1" dirty="0"/>
          </a:p>
        </p:txBody>
      </p:sp>
      <p:sp>
        <p:nvSpPr>
          <p:cNvPr id="53" name="íṣ1ídê">
            <a:extLst>
              <a:ext uri="{FF2B5EF4-FFF2-40B4-BE49-F238E27FC236}">
                <a16:creationId xmlns:a16="http://schemas.microsoft.com/office/drawing/2014/main" id="{7C2C516A-A6C0-42A5-9DEC-B5002E4E77C8}"/>
              </a:ext>
            </a:extLst>
          </p:cNvPr>
          <p:cNvSpPr/>
          <p:nvPr/>
        </p:nvSpPr>
        <p:spPr>
          <a:xfrm>
            <a:off x="7140863" y="5481530"/>
            <a:ext cx="4237608" cy="876951"/>
          </a:xfrm>
          <a:prstGeom prst="rect">
            <a:avLst/>
          </a:prstGeom>
        </p:spPr>
        <p:txBody>
          <a:bodyPr wrap="square" lIns="90000" tIns="46800" rIns="90000" bIns="46800"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/>
              <a:t>允许用户逐步运行解法，从而提供用户对每步的思考时间。</a:t>
            </a:r>
            <a:endParaRPr lang="en-US" altLang="zh-CN" dirty="0"/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9EC09530-9FBE-45FD-B2DD-5748650E1BD4}"/>
              </a:ext>
            </a:extLst>
          </p:cNvPr>
          <p:cNvGrpSpPr/>
          <p:nvPr/>
        </p:nvGrpSpPr>
        <p:grpSpPr>
          <a:xfrm>
            <a:off x="916355" y="1616453"/>
            <a:ext cx="4402064" cy="962742"/>
            <a:chOff x="623388" y="1527673"/>
            <a:chExt cx="4402064" cy="962742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D399AB21-2FEB-475E-8F85-B0CE16017B5D}"/>
                </a:ext>
              </a:extLst>
            </p:cNvPr>
            <p:cNvGrpSpPr/>
            <p:nvPr/>
          </p:nvGrpSpPr>
          <p:grpSpPr>
            <a:xfrm>
              <a:off x="623388" y="1568865"/>
              <a:ext cx="652112" cy="652112"/>
              <a:chOff x="803092" y="1609721"/>
              <a:chExt cx="472408" cy="472408"/>
            </a:xfrm>
          </p:grpSpPr>
          <p:sp>
            <p:nvSpPr>
              <p:cNvPr id="61" name="íşḷîḓè">
                <a:extLst>
                  <a:ext uri="{FF2B5EF4-FFF2-40B4-BE49-F238E27FC236}">
                    <a16:creationId xmlns:a16="http://schemas.microsoft.com/office/drawing/2014/main" id="{F903BC0C-B841-487C-A34B-78CDC02A69E5}"/>
                  </a:ext>
                </a:extLst>
              </p:cNvPr>
              <p:cNvSpPr/>
              <p:nvPr/>
            </p:nvSpPr>
            <p:spPr>
              <a:xfrm>
                <a:off x="803092" y="1609721"/>
                <a:ext cx="472408" cy="4724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îSḷiďé">
                <a:extLst>
                  <a:ext uri="{FF2B5EF4-FFF2-40B4-BE49-F238E27FC236}">
                    <a16:creationId xmlns:a16="http://schemas.microsoft.com/office/drawing/2014/main" id="{1A101582-FA0D-40A6-AF61-62766D87B200}"/>
                  </a:ext>
                </a:extLst>
              </p:cNvPr>
              <p:cNvSpPr/>
              <p:nvPr/>
            </p:nvSpPr>
            <p:spPr>
              <a:xfrm>
                <a:off x="947435" y="1749570"/>
                <a:ext cx="183723" cy="1927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04" h="21302" extrusionOk="0">
                    <a:moveTo>
                      <a:pt x="7816" y="21302"/>
                    </a:moveTo>
                    <a:cubicBezTo>
                      <a:pt x="7132" y="21302"/>
                      <a:pt x="6483" y="20993"/>
                      <a:pt x="6068" y="20461"/>
                    </a:cubicBezTo>
                    <a:lnTo>
                      <a:pt x="445" y="13277"/>
                    </a:lnTo>
                    <a:cubicBezTo>
                      <a:pt x="-287" y="12344"/>
                      <a:pt x="-97" y="11016"/>
                      <a:pt x="870" y="10308"/>
                    </a:cubicBezTo>
                    <a:cubicBezTo>
                      <a:pt x="1838" y="9597"/>
                      <a:pt x="3211" y="9785"/>
                      <a:pt x="3943" y="10719"/>
                    </a:cubicBezTo>
                    <a:lnTo>
                      <a:pt x="7643" y="15442"/>
                    </a:lnTo>
                    <a:lnTo>
                      <a:pt x="16946" y="999"/>
                    </a:lnTo>
                    <a:cubicBezTo>
                      <a:pt x="17586" y="6"/>
                      <a:pt x="18940" y="-298"/>
                      <a:pt x="19969" y="321"/>
                    </a:cubicBezTo>
                    <a:cubicBezTo>
                      <a:pt x="20997" y="939"/>
                      <a:pt x="21313" y="2248"/>
                      <a:pt x="20671" y="3243"/>
                    </a:cubicBezTo>
                    <a:lnTo>
                      <a:pt x="9680" y="20301"/>
                    </a:lnTo>
                    <a:cubicBezTo>
                      <a:pt x="9299" y="20896"/>
                      <a:pt x="8639" y="21267"/>
                      <a:pt x="7917" y="21299"/>
                    </a:cubicBezTo>
                    <a:cubicBezTo>
                      <a:pt x="7882" y="21302"/>
                      <a:pt x="7851" y="21302"/>
                      <a:pt x="7816" y="21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63" name="ïṡḷidé">
              <a:extLst>
                <a:ext uri="{FF2B5EF4-FFF2-40B4-BE49-F238E27FC236}">
                  <a16:creationId xmlns:a16="http://schemas.microsoft.com/office/drawing/2014/main" id="{B7764A55-3603-40C4-BB16-4C2D7B3F3039}"/>
                </a:ext>
              </a:extLst>
            </p:cNvPr>
            <p:cNvSpPr/>
            <p:nvPr/>
          </p:nvSpPr>
          <p:spPr>
            <a:xfrm>
              <a:off x="1395920" y="1527673"/>
              <a:ext cx="3629532" cy="415908"/>
            </a:xfrm>
            <a:prstGeom prst="rect">
              <a:avLst/>
            </a:prstGeom>
          </p:spPr>
          <p:txBody>
            <a:bodyPr wrap="none" lIns="90000" tIns="46800" rIns="90000" bIns="46800" anchor="b" anchorCtr="0">
              <a:normAutofit fontScale="92500" lnSpcReduction="10000"/>
            </a:bodyPr>
            <a:lstStyle/>
            <a:p>
              <a:r>
                <a:rPr lang="zh-CN" altLang="en-US" sz="2400" b="1" dirty="0"/>
                <a:t>随机打乱</a:t>
              </a:r>
              <a:r>
                <a:rPr lang="en-US" altLang="zh-CN" sz="2400" b="1" dirty="0"/>
                <a:t>+</a:t>
              </a:r>
              <a:r>
                <a:rPr lang="zh-CN" altLang="en-US" sz="2400" b="1" dirty="0"/>
                <a:t>解魔方</a:t>
              </a:r>
              <a:r>
                <a:rPr lang="en-US" altLang="zh-CN" sz="2400" b="1" dirty="0"/>
                <a:t>+</a:t>
              </a:r>
              <a:r>
                <a:rPr lang="zh-CN" altLang="en-US" sz="2400" b="1" dirty="0"/>
                <a:t>步骤显示</a:t>
              </a:r>
            </a:p>
          </p:txBody>
        </p:sp>
        <p:sp>
          <p:nvSpPr>
            <p:cNvPr id="64" name="îṣļíḓè">
              <a:extLst>
                <a:ext uri="{FF2B5EF4-FFF2-40B4-BE49-F238E27FC236}">
                  <a16:creationId xmlns:a16="http://schemas.microsoft.com/office/drawing/2014/main" id="{51159123-22DE-449E-890B-F26800003D0E}"/>
                </a:ext>
              </a:extLst>
            </p:cNvPr>
            <p:cNvSpPr/>
            <p:nvPr/>
          </p:nvSpPr>
          <p:spPr>
            <a:xfrm>
              <a:off x="1395920" y="1883940"/>
              <a:ext cx="3113941" cy="606475"/>
            </a:xfrm>
            <a:prstGeom prst="rect">
              <a:avLst/>
            </a:prstGeom>
          </p:spPr>
          <p:txBody>
            <a:bodyPr wrap="square" lIns="90000" tIns="46800" rIns="90000" bIns="46800" anchor="t">
              <a:normAutofit/>
            </a:bodyPr>
            <a:lstStyle/>
            <a:p>
              <a:pPr>
                <a:lnSpc>
                  <a:spcPct val="160000"/>
                </a:lnSpc>
              </a:pPr>
              <a:r>
                <a:rPr lang="zh-CN" altLang="en-US" dirty="0"/>
                <a:t>继承原魔方应用的所有功能。</a:t>
              </a:r>
              <a:endParaRPr lang="en-US" altLang="zh-CN" dirty="0"/>
            </a:p>
          </p:txBody>
        </p:sp>
      </p:grpSp>
    </p:spTree>
    <p:extLst>
      <p:ext uri="{BB962C8B-B14F-4D97-AF65-F5344CB8AC3E}">
        <p14:creationId xmlns:p14="http://schemas.microsoft.com/office/powerpoint/2010/main" val="2831333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>
                <a:solidFill>
                  <a:schemeClr val="bg1"/>
                </a:solidFill>
              </a:rPr>
              <a:t>系统设计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4DFB691-3E95-4612-A5D9-5AA9655B27DC}"/>
              </a:ext>
            </a:extLst>
          </p:cNvPr>
          <p:cNvSpPr txBox="1"/>
          <p:nvPr/>
        </p:nvSpPr>
        <p:spPr>
          <a:xfrm>
            <a:off x="10429875" y="4692500"/>
            <a:ext cx="1090613" cy="1444775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20000"/>
                    <a:lumOff val="8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dirty="0">
              <a:solidFill>
                <a:schemeClr val="accent1">
                  <a:lumMod val="20000"/>
                  <a:lumOff val="8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88360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C6130C-E19F-684E-AD8C-C35D570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项目架构图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0DE279D-824C-5A4A-81EA-758BEE88A9BC}"/>
              </a:ext>
            </a:extLst>
          </p:cNvPr>
          <p:cNvSpPr/>
          <p:nvPr/>
        </p:nvSpPr>
        <p:spPr>
          <a:xfrm>
            <a:off x="2282768" y="1494393"/>
            <a:ext cx="8336800" cy="1652865"/>
          </a:xfrm>
          <a:prstGeom prst="round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857A1089-A7E2-0B41-8E0E-EAEA335EC0D5}"/>
              </a:ext>
            </a:extLst>
          </p:cNvPr>
          <p:cNvSpPr/>
          <p:nvPr/>
        </p:nvSpPr>
        <p:spPr>
          <a:xfrm>
            <a:off x="3017489" y="1691149"/>
            <a:ext cx="2331757" cy="544924"/>
          </a:xfrm>
          <a:prstGeom prst="roundRect">
            <a:avLst/>
          </a:prstGeom>
          <a:solidFill>
            <a:srgbClr val="FFBB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+mn-ea"/>
              </a:rPr>
              <a:t>输入魔方状态</a:t>
            </a:r>
            <a:endParaRPr lang="en-US" sz="24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1656B360-C8FF-6A4B-8E9C-5A75A893B3C3}"/>
              </a:ext>
            </a:extLst>
          </p:cNvPr>
          <p:cNvSpPr/>
          <p:nvPr/>
        </p:nvSpPr>
        <p:spPr>
          <a:xfrm>
            <a:off x="5711895" y="1701759"/>
            <a:ext cx="2331757" cy="544924"/>
          </a:xfrm>
          <a:prstGeom prst="roundRect">
            <a:avLst/>
          </a:prstGeom>
          <a:solidFill>
            <a:srgbClr val="FFBB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+mn-ea"/>
              </a:rPr>
              <a:t>随机打乱魔方</a:t>
            </a:r>
            <a:endParaRPr lang="en-US" sz="24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6B044AE6-152A-044A-A29C-B8B8E254CCE1}"/>
              </a:ext>
            </a:extLst>
          </p:cNvPr>
          <p:cNvSpPr/>
          <p:nvPr/>
        </p:nvSpPr>
        <p:spPr>
          <a:xfrm>
            <a:off x="3017489" y="2412516"/>
            <a:ext cx="7007827" cy="544924"/>
          </a:xfrm>
          <a:prstGeom prst="roundRect">
            <a:avLst/>
          </a:prstGeom>
          <a:solidFill>
            <a:srgbClr val="FFBB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+mn-ea"/>
              </a:rPr>
              <a:t>还原魔方</a:t>
            </a:r>
            <a:endParaRPr lang="en-US" sz="24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7AAD0A-18B5-044B-ABE5-386D35512277}"/>
              </a:ext>
            </a:extLst>
          </p:cNvPr>
          <p:cNvSpPr txBox="1"/>
          <p:nvPr/>
        </p:nvSpPr>
        <p:spPr>
          <a:xfrm>
            <a:off x="916553" y="1769629"/>
            <a:ext cx="11400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前端交互</a:t>
            </a:r>
            <a:endParaRPr lang="en-US" sz="2800" b="1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4684EC5-036A-3D44-882E-55C69BC8CE0B}"/>
              </a:ext>
            </a:extLst>
          </p:cNvPr>
          <p:cNvGrpSpPr/>
          <p:nvPr/>
        </p:nvGrpSpPr>
        <p:grpSpPr>
          <a:xfrm>
            <a:off x="3872595" y="3236358"/>
            <a:ext cx="1111950" cy="909227"/>
            <a:chOff x="3872595" y="3254114"/>
            <a:chExt cx="1111950" cy="909227"/>
          </a:xfrm>
        </p:grpSpPr>
        <p:sp>
          <p:nvSpPr>
            <p:cNvPr id="16" name="Down Arrow 15">
              <a:extLst>
                <a:ext uri="{FF2B5EF4-FFF2-40B4-BE49-F238E27FC236}">
                  <a16:creationId xmlns:a16="http://schemas.microsoft.com/office/drawing/2014/main" id="{C3C00FE5-AAAE-954A-87E5-7BEAADE81048}"/>
                </a:ext>
              </a:extLst>
            </p:cNvPr>
            <p:cNvSpPr/>
            <p:nvPr/>
          </p:nvSpPr>
          <p:spPr>
            <a:xfrm>
              <a:off x="4757100" y="3254114"/>
              <a:ext cx="196646" cy="909227"/>
            </a:xfrm>
            <a:prstGeom prst="down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C63373-68B3-E54C-ABA2-5B579304FAE2}"/>
                </a:ext>
              </a:extLst>
            </p:cNvPr>
            <p:cNvSpPr txBox="1"/>
            <p:nvPr/>
          </p:nvSpPr>
          <p:spPr>
            <a:xfrm>
              <a:off x="3872595" y="3562637"/>
              <a:ext cx="11119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+mn-ea"/>
                </a:rPr>
                <a:t>AJAX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DDC1C09-2A68-1B4D-92EA-D3537C281669}"/>
              </a:ext>
            </a:extLst>
          </p:cNvPr>
          <p:cNvGrpSpPr/>
          <p:nvPr/>
        </p:nvGrpSpPr>
        <p:grpSpPr>
          <a:xfrm>
            <a:off x="7532395" y="3230314"/>
            <a:ext cx="1308597" cy="875055"/>
            <a:chOff x="7532395" y="3248070"/>
            <a:chExt cx="1308597" cy="875055"/>
          </a:xfrm>
        </p:grpSpPr>
        <p:sp>
          <p:nvSpPr>
            <p:cNvPr id="36" name="Down Arrow 35">
              <a:extLst>
                <a:ext uri="{FF2B5EF4-FFF2-40B4-BE49-F238E27FC236}">
                  <a16:creationId xmlns:a16="http://schemas.microsoft.com/office/drawing/2014/main" id="{0CB99AB6-51A0-8245-9E45-D8154F01E115}"/>
                </a:ext>
              </a:extLst>
            </p:cNvPr>
            <p:cNvSpPr/>
            <p:nvPr/>
          </p:nvSpPr>
          <p:spPr>
            <a:xfrm rot="10800000">
              <a:off x="7532395" y="3248070"/>
              <a:ext cx="196647" cy="875055"/>
            </a:xfrm>
            <a:prstGeom prst="down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A55C389-33F4-2D40-B72B-A4CAED5FE533}"/>
                </a:ext>
              </a:extLst>
            </p:cNvPr>
            <p:cNvSpPr txBox="1"/>
            <p:nvPr/>
          </p:nvSpPr>
          <p:spPr>
            <a:xfrm>
              <a:off x="7729042" y="3519154"/>
              <a:ext cx="11119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+mn-ea"/>
                </a:rPr>
                <a:t>JSON</a:t>
              </a:r>
            </a:p>
          </p:txBody>
        </p:sp>
      </p:grp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B15826F2-EBAD-9748-80BD-92461AD441EE}"/>
              </a:ext>
            </a:extLst>
          </p:cNvPr>
          <p:cNvSpPr/>
          <p:nvPr/>
        </p:nvSpPr>
        <p:spPr>
          <a:xfrm>
            <a:off x="8411072" y="1691149"/>
            <a:ext cx="1612267" cy="545257"/>
          </a:xfrm>
          <a:prstGeom prst="roundRect">
            <a:avLst/>
          </a:prstGeom>
          <a:solidFill>
            <a:srgbClr val="FFBB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+mn-ea"/>
              </a:rPr>
              <a:t>单步执行</a:t>
            </a:r>
            <a:endParaRPr lang="en-US" sz="24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0A6AF6-D812-B741-9CFD-9E5C20B2AEA8}"/>
              </a:ext>
            </a:extLst>
          </p:cNvPr>
          <p:cNvSpPr txBox="1"/>
          <p:nvPr/>
        </p:nvSpPr>
        <p:spPr>
          <a:xfrm>
            <a:off x="861063" y="4820644"/>
            <a:ext cx="11955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后端服务</a:t>
            </a:r>
            <a:endParaRPr lang="en-US" sz="2800" b="1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71CFE70-3AF5-B144-8FDD-E1246376E985}"/>
              </a:ext>
            </a:extLst>
          </p:cNvPr>
          <p:cNvSpPr/>
          <p:nvPr/>
        </p:nvSpPr>
        <p:spPr>
          <a:xfrm>
            <a:off x="2405798" y="4237210"/>
            <a:ext cx="8213770" cy="2206488"/>
          </a:xfrm>
          <a:prstGeom prst="round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1013470-9BDE-C340-89D9-1536E7C8840A}"/>
              </a:ext>
            </a:extLst>
          </p:cNvPr>
          <p:cNvSpPr/>
          <p:nvPr/>
        </p:nvSpPr>
        <p:spPr>
          <a:xfrm>
            <a:off x="5951596" y="5763671"/>
            <a:ext cx="2051192" cy="514194"/>
          </a:xfrm>
          <a:prstGeom prst="roundRect">
            <a:avLst/>
          </a:prstGeom>
          <a:solidFill>
            <a:srgbClr val="FFBB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+mn-ea"/>
              </a:rPr>
              <a:t> </a:t>
            </a:r>
            <a:r>
              <a:rPr lang="zh-CN" altLang="en-US" sz="2400" dirty="0">
                <a:solidFill>
                  <a:schemeClr val="tx1"/>
                </a:solidFill>
                <a:latin typeface="+mn-ea"/>
              </a:rPr>
              <a:t>公式法模块</a:t>
            </a:r>
            <a:endParaRPr lang="en-US" sz="24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B82E78E2-B23F-0442-8FBB-0935E50C4258}"/>
              </a:ext>
            </a:extLst>
          </p:cNvPr>
          <p:cNvSpPr/>
          <p:nvPr/>
        </p:nvSpPr>
        <p:spPr>
          <a:xfrm>
            <a:off x="3017490" y="5774751"/>
            <a:ext cx="2694405" cy="514194"/>
          </a:xfrm>
          <a:prstGeom prst="roundRect">
            <a:avLst/>
          </a:prstGeom>
          <a:solidFill>
            <a:srgbClr val="FFBB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chemeClr val="tx1"/>
                </a:solidFill>
                <a:latin typeface="+mn-ea"/>
              </a:rPr>
              <a:t>DeepCubeA</a:t>
            </a:r>
            <a:r>
              <a:rPr lang="zh-CN" altLang="en-US" sz="2400" dirty="0">
                <a:solidFill>
                  <a:schemeClr val="tx1"/>
                </a:solidFill>
                <a:latin typeface="+mn-ea"/>
              </a:rPr>
              <a:t>模块</a:t>
            </a:r>
            <a:endParaRPr lang="en-US" sz="24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D1013470-9BDE-C340-89D9-1536E7C8840A}"/>
              </a:ext>
            </a:extLst>
          </p:cNvPr>
          <p:cNvSpPr/>
          <p:nvPr/>
        </p:nvSpPr>
        <p:spPr>
          <a:xfrm>
            <a:off x="3017491" y="5113912"/>
            <a:ext cx="7007826" cy="514194"/>
          </a:xfrm>
          <a:prstGeom prst="roundRect">
            <a:avLst/>
          </a:prstGeom>
          <a:solidFill>
            <a:srgbClr val="FFBB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chemeClr val="tx1"/>
                </a:solidFill>
                <a:latin typeface="+mn-ea"/>
              </a:rPr>
              <a:t>API</a:t>
            </a:r>
            <a:r>
              <a:rPr lang="zh-CN" altLang="en-US" sz="2400" dirty="0">
                <a:solidFill>
                  <a:schemeClr val="tx1"/>
                </a:solidFill>
                <a:latin typeface="+mn-ea"/>
              </a:rPr>
              <a:t>适配模块</a:t>
            </a:r>
            <a:endParaRPr lang="en-US" sz="24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966575E-0C29-254B-8114-A1527A1BE3C4}"/>
              </a:ext>
            </a:extLst>
          </p:cNvPr>
          <p:cNvSpPr/>
          <p:nvPr/>
        </p:nvSpPr>
        <p:spPr>
          <a:xfrm>
            <a:off x="3017491" y="4423274"/>
            <a:ext cx="7007826" cy="514194"/>
          </a:xfrm>
          <a:prstGeom prst="roundRect">
            <a:avLst/>
          </a:prstGeom>
          <a:solidFill>
            <a:srgbClr val="FFBB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400" dirty="0">
                <a:solidFill>
                  <a:schemeClr val="tx1"/>
                </a:solidFill>
              </a:rPr>
              <a:t>魔方验证模块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9A8980E8-0304-BF4D-B3FE-50021A769C72}"/>
              </a:ext>
            </a:extLst>
          </p:cNvPr>
          <p:cNvSpPr/>
          <p:nvPr/>
        </p:nvSpPr>
        <p:spPr>
          <a:xfrm>
            <a:off x="8242489" y="5753184"/>
            <a:ext cx="1782828" cy="535168"/>
          </a:xfrm>
          <a:prstGeom prst="roundRect">
            <a:avLst/>
          </a:prstGeom>
          <a:solidFill>
            <a:srgbClr val="FFBB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+mn-ea"/>
              </a:rPr>
              <a:t>K</a:t>
            </a:r>
            <a:r>
              <a:rPr lang="zh-CN" altLang="en-US" sz="2400" dirty="0">
                <a:solidFill>
                  <a:schemeClr val="tx1"/>
                </a:solidFill>
                <a:latin typeface="+mn-ea"/>
              </a:rPr>
              <a:t>算法模块</a:t>
            </a:r>
            <a:endParaRPr lang="en-US" sz="24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2" name="Frame 41">
            <a:extLst>
              <a:ext uri="{FF2B5EF4-FFF2-40B4-BE49-F238E27FC236}">
                <a16:creationId xmlns:a16="http://schemas.microsoft.com/office/drawing/2014/main" id="{D460BA9C-7F28-814D-A650-EE0AB765CFDB}"/>
              </a:ext>
            </a:extLst>
          </p:cNvPr>
          <p:cNvSpPr/>
          <p:nvPr/>
        </p:nvSpPr>
        <p:spPr>
          <a:xfrm>
            <a:off x="2906038" y="2320825"/>
            <a:ext cx="7252570" cy="730296"/>
          </a:xfrm>
          <a:prstGeom prst="frame">
            <a:avLst/>
          </a:prstGeom>
          <a:solidFill>
            <a:srgbClr val="FF0000"/>
          </a:solidFill>
          <a:ln w="952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Frame 43">
            <a:extLst>
              <a:ext uri="{FF2B5EF4-FFF2-40B4-BE49-F238E27FC236}">
                <a16:creationId xmlns:a16="http://schemas.microsoft.com/office/drawing/2014/main" id="{3C80ECC6-153C-D044-B6B2-D1D7BBFF4948}"/>
              </a:ext>
            </a:extLst>
          </p:cNvPr>
          <p:cNvSpPr/>
          <p:nvPr/>
        </p:nvSpPr>
        <p:spPr>
          <a:xfrm>
            <a:off x="2893512" y="4317696"/>
            <a:ext cx="7252570" cy="730296"/>
          </a:xfrm>
          <a:prstGeom prst="frame">
            <a:avLst/>
          </a:prstGeom>
          <a:solidFill>
            <a:srgbClr val="FF0000"/>
          </a:solidFill>
          <a:ln w="952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Frame 44">
            <a:extLst>
              <a:ext uri="{FF2B5EF4-FFF2-40B4-BE49-F238E27FC236}">
                <a16:creationId xmlns:a16="http://schemas.microsoft.com/office/drawing/2014/main" id="{BF74BB53-732E-824B-93BA-58B72444053E}"/>
              </a:ext>
            </a:extLst>
          </p:cNvPr>
          <p:cNvSpPr/>
          <p:nvPr/>
        </p:nvSpPr>
        <p:spPr>
          <a:xfrm>
            <a:off x="2895600" y="4996188"/>
            <a:ext cx="7252570" cy="730296"/>
          </a:xfrm>
          <a:prstGeom prst="frame">
            <a:avLst/>
          </a:prstGeom>
          <a:solidFill>
            <a:srgbClr val="FF0000"/>
          </a:solidFill>
          <a:ln w="952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3498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2" grpId="1" animBg="1"/>
      <p:bldP spid="44" grpId="0" animBg="1"/>
      <p:bldP spid="44" grpId="1" animBg="1"/>
      <p:bldP spid="45" grpId="0" animBg="1"/>
      <p:bldP spid="45" grpId="1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ISLIDE.THEME" val="2dfa4072-8d51-44c5-98ae-30a704435769"/>
</p:tagLst>
</file>

<file path=ppt/theme/theme1.xml><?xml version="1.0" encoding="utf-8"?>
<a:theme xmlns:a="http://schemas.openxmlformats.org/drawingml/2006/main" name="主题5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黄色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4363</TotalTime>
  <Words>1480</Words>
  <Application>Microsoft Office PowerPoint</Application>
  <PresentationFormat>宽屏</PresentationFormat>
  <Paragraphs>301</Paragraphs>
  <Slides>29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29</vt:i4>
      </vt:variant>
    </vt:vector>
  </HeadingPairs>
  <TitlesOfParts>
    <vt:vector size="41" baseType="lpstr">
      <vt:lpstr>等线</vt:lpstr>
      <vt:lpstr>微软雅黑</vt:lpstr>
      <vt:lpstr>Arial</vt:lpstr>
      <vt:lpstr>Calibri</vt:lpstr>
      <vt:lpstr>Calibri Light</vt:lpstr>
      <vt:lpstr>Elephant</vt:lpstr>
      <vt:lpstr>Impact</vt:lpstr>
      <vt:lpstr>Segoe UI Light</vt:lpstr>
      <vt:lpstr>Wingdings</vt:lpstr>
      <vt:lpstr>主题5</vt:lpstr>
      <vt:lpstr>OfficePLUS</vt:lpstr>
      <vt:lpstr>Office Theme</vt:lpstr>
      <vt:lpstr>魔方训练营</vt:lpstr>
      <vt:lpstr>PowerPoint 演示文稿</vt:lpstr>
      <vt:lpstr>需求分析</vt:lpstr>
      <vt:lpstr>用户故事1</vt:lpstr>
      <vt:lpstr>用户故事2</vt:lpstr>
      <vt:lpstr>用户故事3</vt:lpstr>
      <vt:lpstr>功能需求</vt:lpstr>
      <vt:lpstr>系统设计</vt:lpstr>
      <vt:lpstr>项目架构图</vt:lpstr>
      <vt:lpstr>模块划分图</vt:lpstr>
      <vt:lpstr>3D展示模块</vt:lpstr>
      <vt:lpstr>魔方验证模块</vt:lpstr>
      <vt:lpstr>API适配模块</vt:lpstr>
      <vt:lpstr>公式法模块</vt:lpstr>
      <vt:lpstr>Kociemba模块</vt:lpstr>
      <vt:lpstr>DeepCubeA模块</vt:lpstr>
      <vt:lpstr>接口设计</vt:lpstr>
      <vt:lpstr>UI效果图</vt:lpstr>
      <vt:lpstr>遇到的问题及解决方案</vt:lpstr>
      <vt:lpstr>问题解决——DeepCubeA接口研究</vt:lpstr>
      <vt:lpstr>问题发现——DeepCubeA求解时间长</vt:lpstr>
      <vt:lpstr>问题解决——加入Kociemba算法</vt:lpstr>
      <vt:lpstr>测试</vt:lpstr>
      <vt:lpstr>测试用例（第1页）</vt:lpstr>
      <vt:lpstr>测试用例（第2页）</vt:lpstr>
      <vt:lpstr>项目演示</vt:lpstr>
      <vt:lpstr>展示视频</vt:lpstr>
      <vt:lpstr>项目发布</vt:lpstr>
      <vt:lpstr>Thanks </vt:lpstr>
    </vt:vector>
  </TitlesOfParts>
  <Manager>iSlide</Manager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旭 段</cp:lastModifiedBy>
  <cp:revision>285</cp:revision>
  <cp:lastPrinted>2017-12-07T16:00:00Z</cp:lastPrinted>
  <dcterms:created xsi:type="dcterms:W3CDTF">2017-12-07T16:00:00Z</dcterms:created>
  <dcterms:modified xsi:type="dcterms:W3CDTF">2019-12-14T14:38:17Z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v-yunxl@microsoft.com</vt:lpwstr>
  </property>
  <property fmtid="{D5CDD505-2E9C-101B-9397-08002B2CF9AE}" pid="6" name="MSIP_Label_f42aa342-8706-4288-bd11-ebb85995028c_SetDate">
    <vt:lpwstr>2019-02-27T09:13:02.5822161Z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ActionId">
    <vt:lpwstr>3761c90d-bf86-4cc1-91a1-b8b84191d2bc</vt:lpwstr>
  </property>
  <property fmtid="{D5CDD505-2E9C-101B-9397-08002B2CF9AE}" pid="10" name="MSIP_Label_f42aa342-8706-4288-bd11-ebb85995028c_Extended_MSFT_Method">
    <vt:lpwstr>Automatic</vt:lpwstr>
  </property>
  <property fmtid="{D5CDD505-2E9C-101B-9397-08002B2CF9AE}" pid="11" name="Sensitivity">
    <vt:lpwstr>General</vt:lpwstr>
  </property>
</Properties>
</file>